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E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Acreditados</a:t>
            </a:r>
            <a:r>
              <a:rPr lang="es-AR" baseline="0"/>
              <a:t> al último día de clases: Primer año.</a:t>
            </a:r>
            <a:endParaRPr lang="es-A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síntesis!$D$8:$D$16</c:f>
              <c:strCache>
                <c:ptCount val="9"/>
                <c:pt idx="0">
                  <c:v>Ciencias Naturales</c:v>
                </c:pt>
                <c:pt idx="1">
                  <c:v>Ciencias Sociales: Geografía</c:v>
                </c:pt>
                <c:pt idx="2">
                  <c:v>Ciencias Sociales: Historia-Formación Ética y Ciudadana</c:v>
                </c:pt>
                <c:pt idx="3">
                  <c:v>Educación Artística (A) Teatro</c:v>
                </c:pt>
                <c:pt idx="4">
                  <c:v>Educación Artística (B) Música</c:v>
                </c:pt>
                <c:pt idx="5">
                  <c:v>Educación Física</c:v>
                </c:pt>
                <c:pt idx="6">
                  <c:v>Lengua</c:v>
                </c:pt>
                <c:pt idx="7">
                  <c:v>Lengua Extranjera</c:v>
                </c:pt>
                <c:pt idx="8">
                  <c:v>Matemática</c:v>
                </c:pt>
              </c:strCache>
            </c:strRef>
          </c:cat>
          <c:val>
            <c:numRef>
              <c:f>síntesis!$J$8:$J$16</c:f>
              <c:numCache>
                <c:formatCode>General</c:formatCode>
                <c:ptCount val="9"/>
                <c:pt idx="0">
                  <c:v>67</c:v>
                </c:pt>
                <c:pt idx="1">
                  <c:v>78</c:v>
                </c:pt>
                <c:pt idx="2">
                  <c:v>74</c:v>
                </c:pt>
                <c:pt idx="3">
                  <c:v>121</c:v>
                </c:pt>
                <c:pt idx="4">
                  <c:v>147</c:v>
                </c:pt>
                <c:pt idx="5">
                  <c:v>141</c:v>
                </c:pt>
                <c:pt idx="6">
                  <c:v>88</c:v>
                </c:pt>
                <c:pt idx="7">
                  <c:v>63</c:v>
                </c:pt>
                <c:pt idx="8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A-4E85-98ED-681BA05027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335784152"/>
        <c:axId val="335783496"/>
        <c:axId val="0"/>
      </c:bar3DChart>
      <c:catAx>
        <c:axId val="335784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200" dirty="0" smtClean="0"/>
                  <a:t>SOBRE</a:t>
                </a:r>
                <a:r>
                  <a:rPr lang="es-AR" sz="1200" baseline="0" dirty="0" smtClean="0"/>
                  <a:t> UN TOTAL DE 201 ALUMNOS EN 1° AÑO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33747478347299831"/>
              <c:y val="0.86306634826384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783496"/>
        <c:crosses val="autoZero"/>
        <c:auto val="1"/>
        <c:lblAlgn val="ctr"/>
        <c:lblOffset val="100"/>
        <c:noMultiLvlLbl val="0"/>
      </c:catAx>
      <c:valAx>
        <c:axId val="33578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784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Acreditados al cierre del 2° Informe: Segundo año.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síntesis!$D$17:$D$25</c:f>
              <c:strCache>
                <c:ptCount val="9"/>
                <c:pt idx="0">
                  <c:v>Ciencias Naturales</c:v>
                </c:pt>
                <c:pt idx="1">
                  <c:v>Ciencias Sociales: Historia-Formación Ética y Ciudadana</c:v>
                </c:pt>
                <c:pt idx="2">
                  <c:v>Comunicación Social</c:v>
                </c:pt>
                <c:pt idx="3">
                  <c:v>Educación Artística (C) Artes Visuales</c:v>
                </c:pt>
                <c:pt idx="4">
                  <c:v>Educación Física</c:v>
                </c:pt>
                <c:pt idx="5">
                  <c:v>Educación Tecnológica</c:v>
                </c:pt>
                <c:pt idx="6">
                  <c:v>Lengua</c:v>
                </c:pt>
                <c:pt idx="7">
                  <c:v>Lengua Extranjera</c:v>
                </c:pt>
                <c:pt idx="8">
                  <c:v>Matemática</c:v>
                </c:pt>
              </c:strCache>
            </c:strRef>
          </c:cat>
          <c:val>
            <c:numRef>
              <c:f>síntesis!$J$17:$J$25</c:f>
              <c:numCache>
                <c:formatCode>General</c:formatCode>
                <c:ptCount val="9"/>
                <c:pt idx="0">
                  <c:v>64</c:v>
                </c:pt>
                <c:pt idx="1">
                  <c:v>77</c:v>
                </c:pt>
                <c:pt idx="2">
                  <c:v>71</c:v>
                </c:pt>
                <c:pt idx="3">
                  <c:v>104</c:v>
                </c:pt>
                <c:pt idx="4">
                  <c:v>109</c:v>
                </c:pt>
                <c:pt idx="5">
                  <c:v>52</c:v>
                </c:pt>
                <c:pt idx="6">
                  <c:v>83</c:v>
                </c:pt>
                <c:pt idx="7">
                  <c:v>58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D-40FD-A836-92B5C92EB8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21147712"/>
        <c:axId val="421152304"/>
        <c:axId val="0"/>
      </c:bar3DChart>
      <c:catAx>
        <c:axId val="421147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100" dirty="0" smtClean="0"/>
                  <a:t>SOBRE</a:t>
                </a:r>
                <a:r>
                  <a:rPr lang="es-AR" sz="1100" baseline="0" dirty="0" smtClean="0"/>
                  <a:t> UN TOTAL DE  149 ALUMNOS EN 2° AÑO</a:t>
                </a:r>
                <a:endParaRPr lang="en-US" sz="1100" dirty="0"/>
              </a:p>
            </c:rich>
          </c:tx>
          <c:layout>
            <c:manualLayout>
              <c:xMode val="edge"/>
              <c:yMode val="edge"/>
              <c:x val="0.32566948681000413"/>
              <c:y val="0.839994365111140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152304"/>
        <c:crosses val="autoZero"/>
        <c:auto val="1"/>
        <c:lblAlgn val="ctr"/>
        <c:lblOffset val="100"/>
        <c:noMultiLvlLbl val="0"/>
      </c:catAx>
      <c:valAx>
        <c:axId val="42115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14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Acreditados</a:t>
            </a:r>
            <a:r>
              <a:rPr lang="es-AR" baseline="0"/>
              <a:t> al último día de clases:</a:t>
            </a:r>
          </a:p>
          <a:p>
            <a:pPr>
              <a:defRPr/>
            </a:pPr>
            <a:r>
              <a:rPr lang="es-AR" baseline="0"/>
              <a:t>Tecer año.</a:t>
            </a:r>
            <a:endParaRPr lang="es-A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síntesis!$D$26:$D$36</c:f>
              <c:strCache>
                <c:ptCount val="11"/>
                <c:pt idx="0">
                  <c:v>Biología</c:v>
                </c:pt>
                <c:pt idx="1">
                  <c:v>Educación Física</c:v>
                </c:pt>
                <c:pt idx="2">
                  <c:v>Física</c:v>
                </c:pt>
                <c:pt idx="3">
                  <c:v>Geografía</c:v>
                </c:pt>
                <c:pt idx="4">
                  <c:v>Historia</c:v>
                </c:pt>
                <c:pt idx="5">
                  <c:v>Lengua Extranjera</c:v>
                </c:pt>
                <c:pt idx="6">
                  <c:v>Lengua y Literatura</c:v>
                </c:pt>
                <c:pt idx="7">
                  <c:v>Matemática</c:v>
                </c:pt>
                <c:pt idx="8">
                  <c:v>Prácticas Artísticas</c:v>
                </c:pt>
                <c:pt idx="9">
                  <c:v>Química</c:v>
                </c:pt>
                <c:pt idx="10">
                  <c:v>Salud Integral y Adolescencia</c:v>
                </c:pt>
              </c:strCache>
            </c:strRef>
          </c:cat>
          <c:val>
            <c:numRef>
              <c:f>síntesis!$J$26:$J$36</c:f>
              <c:numCache>
                <c:formatCode>General</c:formatCode>
                <c:ptCount val="11"/>
                <c:pt idx="0">
                  <c:v>56</c:v>
                </c:pt>
                <c:pt idx="1">
                  <c:v>77</c:v>
                </c:pt>
                <c:pt idx="2">
                  <c:v>73</c:v>
                </c:pt>
                <c:pt idx="3">
                  <c:v>62</c:v>
                </c:pt>
                <c:pt idx="4">
                  <c:v>71</c:v>
                </c:pt>
                <c:pt idx="5">
                  <c:v>67</c:v>
                </c:pt>
                <c:pt idx="6">
                  <c:v>66</c:v>
                </c:pt>
                <c:pt idx="7">
                  <c:v>55</c:v>
                </c:pt>
                <c:pt idx="8">
                  <c:v>85</c:v>
                </c:pt>
                <c:pt idx="9">
                  <c:v>45</c:v>
                </c:pt>
                <c:pt idx="1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5B-4687-9C75-9F1676C38B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502734312"/>
        <c:axId val="502733656"/>
        <c:axId val="0"/>
      </c:bar3DChart>
      <c:catAx>
        <c:axId val="502734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S0BRE UN</a:t>
                </a:r>
                <a:r>
                  <a:rPr lang="en-US" sz="1200" baseline="0" dirty="0" smtClean="0"/>
                  <a:t> TOTAL DE 128 ALUMNOS EN 3° AÑO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28919289460207465"/>
              <c:y val="0.875888460664972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733656"/>
        <c:crosses val="autoZero"/>
        <c:auto val="1"/>
        <c:lblAlgn val="ctr"/>
        <c:lblOffset val="100"/>
        <c:noMultiLvlLbl val="0"/>
      </c:catAx>
      <c:valAx>
        <c:axId val="502733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734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Acreditados al último día de clases:</a:t>
            </a:r>
          </a:p>
          <a:p>
            <a:pPr>
              <a:defRPr/>
            </a:pPr>
            <a:r>
              <a:rPr lang="es-AR"/>
              <a:t>Cuarto año.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898132160386489E-2"/>
          <c:y val="0.23633241265175187"/>
          <c:w val="0.93141040887370541"/>
          <c:h val="0.4126808998965245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síntesis!$D$37:$D$47</c:f>
              <c:strCache>
                <c:ptCount val="11"/>
                <c:pt idx="0">
                  <c:v>Biología</c:v>
                </c:pt>
                <c:pt idx="1">
                  <c:v>Ciencias Naturales y TIC (PP 1)</c:v>
                </c:pt>
                <c:pt idx="2">
                  <c:v>Construcción Social del Conocimiento en Ciencias Naturales</c:v>
                </c:pt>
                <c:pt idx="3">
                  <c:v>Educación Física</c:v>
                </c:pt>
                <c:pt idx="4">
                  <c:v>Física</c:v>
                </c:pt>
                <c:pt idx="5">
                  <c:v>Formación Ética y Ciudadana</c:v>
                </c:pt>
                <c:pt idx="6">
                  <c:v>Lengua Extranjera</c:v>
                </c:pt>
                <c:pt idx="7">
                  <c:v>Lengua y Literatura</c:v>
                </c:pt>
                <c:pt idx="8">
                  <c:v>Matemática</c:v>
                </c:pt>
                <c:pt idx="9">
                  <c:v>Metodologías, Prácticas e Instrumentos en Ciencias Naturales</c:v>
                </c:pt>
                <c:pt idx="10">
                  <c:v>Química</c:v>
                </c:pt>
              </c:strCache>
            </c:strRef>
          </c:cat>
          <c:val>
            <c:numRef>
              <c:f>síntesis!$J$37:$J$47</c:f>
              <c:numCache>
                <c:formatCode>General</c:formatCode>
                <c:ptCount val="11"/>
                <c:pt idx="0">
                  <c:v>81</c:v>
                </c:pt>
                <c:pt idx="1">
                  <c:v>76</c:v>
                </c:pt>
                <c:pt idx="2">
                  <c:v>86</c:v>
                </c:pt>
                <c:pt idx="3">
                  <c:v>71</c:v>
                </c:pt>
                <c:pt idx="4">
                  <c:v>73</c:v>
                </c:pt>
                <c:pt idx="5">
                  <c:v>82</c:v>
                </c:pt>
                <c:pt idx="6">
                  <c:v>60</c:v>
                </c:pt>
                <c:pt idx="7">
                  <c:v>73</c:v>
                </c:pt>
                <c:pt idx="8">
                  <c:v>28</c:v>
                </c:pt>
                <c:pt idx="9">
                  <c:v>71</c:v>
                </c:pt>
                <c:pt idx="1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B9-420B-BCBA-CB38F6D232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69575560"/>
        <c:axId val="469570312"/>
        <c:axId val="0"/>
      </c:bar3DChart>
      <c:catAx>
        <c:axId val="469575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SOBRE UN TOTAL DE 109 ALUMNOS EN 4° AÑO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26269158866934084"/>
              <c:y val="0.910199527256128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9570312"/>
        <c:crosses val="autoZero"/>
        <c:auto val="1"/>
        <c:lblAlgn val="ctr"/>
        <c:lblOffset val="100"/>
        <c:noMultiLvlLbl val="0"/>
      </c:catAx>
      <c:valAx>
        <c:axId val="469570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9575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Acreditados al último día de clases:</a:t>
            </a:r>
          </a:p>
          <a:p>
            <a:pPr>
              <a:defRPr/>
            </a:pPr>
            <a:r>
              <a:rPr lang="es-AR"/>
              <a:t>Quinto año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síntesis!$D$48:$D$58</c:f>
              <c:strCache>
                <c:ptCount val="11"/>
                <c:pt idx="0">
                  <c:v>Ciencias de la Tierra</c:v>
                </c:pt>
                <c:pt idx="1">
                  <c:v>Comunicación</c:v>
                </c:pt>
                <c:pt idx="2">
                  <c:v>Economía Social</c:v>
                </c:pt>
                <c:pt idx="3">
                  <c:v>Educación Física</c:v>
                </c:pt>
                <c:pt idx="4">
                  <c:v>Formación para la Vida y el Trabajo</c:v>
                </c:pt>
                <c:pt idx="5">
                  <c:v>Lengua Extranjera</c:v>
                </c:pt>
                <c:pt idx="6">
                  <c:v>Lengua y Literatura</c:v>
                </c:pt>
                <c:pt idx="7">
                  <c:v>Matemática</c:v>
                </c:pt>
                <c:pt idx="8">
                  <c:v>Problemáticas Socioambientales</c:v>
                </c:pt>
                <c:pt idx="9">
                  <c:v>Proyecto de Intervención Comunitaria desde las Ciencias Naturales</c:v>
                </c:pt>
                <c:pt idx="10">
                  <c:v>Salud y Sociedad</c:v>
                </c:pt>
              </c:strCache>
            </c:strRef>
          </c:cat>
          <c:val>
            <c:numRef>
              <c:f>síntesis!$J$48:$J$58</c:f>
              <c:numCache>
                <c:formatCode>General</c:formatCode>
                <c:ptCount val="11"/>
                <c:pt idx="0">
                  <c:v>59</c:v>
                </c:pt>
                <c:pt idx="1">
                  <c:v>59</c:v>
                </c:pt>
                <c:pt idx="2">
                  <c:v>50</c:v>
                </c:pt>
                <c:pt idx="3">
                  <c:v>54</c:v>
                </c:pt>
                <c:pt idx="4">
                  <c:v>59</c:v>
                </c:pt>
                <c:pt idx="5">
                  <c:v>44</c:v>
                </c:pt>
                <c:pt idx="6">
                  <c:v>45</c:v>
                </c:pt>
                <c:pt idx="7">
                  <c:v>38</c:v>
                </c:pt>
                <c:pt idx="8">
                  <c:v>50</c:v>
                </c:pt>
                <c:pt idx="9">
                  <c:v>48</c:v>
                </c:pt>
                <c:pt idx="1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C-44D0-8E05-4E1FF524CA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21139512"/>
        <c:axId val="421140824"/>
        <c:axId val="0"/>
      </c:bar3DChart>
      <c:catAx>
        <c:axId val="421139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SOBRE UN TOTAL DE  76 ALUMNOS EN 5° AÑO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25220275638077988"/>
              <c:y val="0.905664463778952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140824"/>
        <c:crosses val="autoZero"/>
        <c:auto val="1"/>
        <c:lblAlgn val="ctr"/>
        <c:lblOffset val="100"/>
        <c:noMultiLvlLbl val="0"/>
      </c:catAx>
      <c:valAx>
        <c:axId val="42114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139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5840" y="1822269"/>
            <a:ext cx="10972800" cy="2762794"/>
          </a:xfrm>
        </p:spPr>
        <p:txBody>
          <a:bodyPr>
            <a:noAutofit/>
          </a:bodyPr>
          <a:lstStyle/>
          <a:p>
            <a:pPr algn="ctr"/>
            <a:r>
              <a:rPr lang="es-AR" sz="4000" dirty="0" smtClean="0"/>
              <a:t/>
            </a:r>
            <a:br>
              <a:rPr lang="es-AR" sz="4000" dirty="0" smtClean="0"/>
            </a:br>
            <a:r>
              <a:rPr lang="es-AR" sz="4000" dirty="0"/>
              <a:t/>
            </a:r>
            <a:br>
              <a:rPr lang="es-AR" sz="4000" dirty="0"/>
            </a:br>
            <a:r>
              <a:rPr lang="es-AR" sz="4000" dirty="0" smtClean="0"/>
              <a:t/>
            </a:r>
            <a:br>
              <a:rPr lang="es-AR" sz="4000" dirty="0" smtClean="0"/>
            </a:br>
            <a:r>
              <a:rPr lang="es-AR" sz="4000" b="1" dirty="0" smtClean="0"/>
              <a:t>ESCUELA N° 4-173</a:t>
            </a:r>
            <a:br>
              <a:rPr lang="es-AR" sz="4000" b="1" dirty="0" smtClean="0"/>
            </a:br>
            <a:r>
              <a:rPr lang="es-AR" sz="4000" b="1" dirty="0" smtClean="0"/>
              <a:t>“PROF. AMANDA FERNANDEZ DE PALERMO”</a:t>
            </a:r>
            <a:r>
              <a:rPr lang="es-AR" sz="4000" dirty="0" smtClean="0"/>
              <a:t/>
            </a:r>
            <a:br>
              <a:rPr lang="es-AR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087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AD3E740A-6C6E-4FF9-A140-BFA02D6430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022804"/>
              </p:ext>
            </p:extLst>
          </p:nvPr>
        </p:nvGraphicFramePr>
        <p:xfrm>
          <a:off x="1750423" y="404949"/>
          <a:ext cx="9679577" cy="5734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49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61529"/>
              </p:ext>
            </p:extLst>
          </p:nvPr>
        </p:nvGraphicFramePr>
        <p:xfrm>
          <a:off x="1515291" y="431077"/>
          <a:ext cx="10123714" cy="5969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3727">
                  <a:extLst>
                    <a:ext uri="{9D8B030D-6E8A-4147-A177-3AD203B41FA5}">
                      <a16:colId xmlns:a16="http://schemas.microsoft.com/office/drawing/2014/main" val="655094911"/>
                    </a:ext>
                  </a:extLst>
                </a:gridCol>
                <a:gridCol w="1235924">
                  <a:extLst>
                    <a:ext uri="{9D8B030D-6E8A-4147-A177-3AD203B41FA5}">
                      <a16:colId xmlns:a16="http://schemas.microsoft.com/office/drawing/2014/main" val="1820486911"/>
                    </a:ext>
                  </a:extLst>
                </a:gridCol>
                <a:gridCol w="1059938">
                  <a:extLst>
                    <a:ext uri="{9D8B030D-6E8A-4147-A177-3AD203B41FA5}">
                      <a16:colId xmlns:a16="http://schemas.microsoft.com/office/drawing/2014/main" val="3768536028"/>
                    </a:ext>
                  </a:extLst>
                </a:gridCol>
                <a:gridCol w="1187653">
                  <a:extLst>
                    <a:ext uri="{9D8B030D-6E8A-4147-A177-3AD203B41FA5}">
                      <a16:colId xmlns:a16="http://schemas.microsoft.com/office/drawing/2014/main" val="110501634"/>
                    </a:ext>
                  </a:extLst>
                </a:gridCol>
                <a:gridCol w="1238940">
                  <a:extLst>
                    <a:ext uri="{9D8B030D-6E8A-4147-A177-3AD203B41FA5}">
                      <a16:colId xmlns:a16="http://schemas.microsoft.com/office/drawing/2014/main" val="2236208344"/>
                    </a:ext>
                  </a:extLst>
                </a:gridCol>
                <a:gridCol w="1042842">
                  <a:extLst>
                    <a:ext uri="{9D8B030D-6E8A-4147-A177-3AD203B41FA5}">
                      <a16:colId xmlns:a16="http://schemas.microsoft.com/office/drawing/2014/main" val="2493007120"/>
                    </a:ext>
                  </a:extLst>
                </a:gridCol>
                <a:gridCol w="1219834">
                  <a:extLst>
                    <a:ext uri="{9D8B030D-6E8A-4147-A177-3AD203B41FA5}">
                      <a16:colId xmlns:a16="http://schemas.microsoft.com/office/drawing/2014/main" val="2465648315"/>
                    </a:ext>
                  </a:extLst>
                </a:gridCol>
                <a:gridCol w="1147428">
                  <a:extLst>
                    <a:ext uri="{9D8B030D-6E8A-4147-A177-3AD203B41FA5}">
                      <a16:colId xmlns:a16="http://schemas.microsoft.com/office/drawing/2014/main" val="3835621081"/>
                    </a:ext>
                  </a:extLst>
                </a:gridCol>
                <a:gridCol w="1147428">
                  <a:extLst>
                    <a:ext uri="{9D8B030D-6E8A-4147-A177-3AD203B41FA5}">
                      <a16:colId xmlns:a16="http://schemas.microsoft.com/office/drawing/2014/main" val="2712867322"/>
                    </a:ext>
                  </a:extLst>
                </a:gridCol>
              </a:tblGrid>
              <a:tr h="368471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Datos Ciclo básico General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24083"/>
                  </a:ext>
                </a:extLst>
              </a:tr>
              <a:tr h="54236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Al 30 de noviembre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Al 13 de diciembre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B050"/>
                          </a:solidFill>
                          <a:effectLst/>
                        </a:rPr>
                        <a:t>Total </a:t>
                      </a:r>
                      <a:r>
                        <a:rPr lang="es-AR" sz="1100" dirty="0" err="1">
                          <a:solidFill>
                            <a:srgbClr val="00B050"/>
                          </a:solidFill>
                          <a:effectLst/>
                        </a:rPr>
                        <a:t>Prom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3875286"/>
                  </a:ext>
                </a:extLst>
              </a:tr>
              <a:tr h="542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Curso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Cant. alumnos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B050"/>
                          </a:solidFill>
                          <a:effectLst/>
                        </a:rPr>
                        <a:t>Promov</a:t>
                      </a: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No </a:t>
                      </a:r>
                      <a:r>
                        <a:rPr lang="en-US" sz="1100" dirty="0" err="1">
                          <a:solidFill>
                            <a:srgbClr val="FF0000"/>
                          </a:solidFill>
                          <a:effectLst/>
                        </a:rPr>
                        <a:t>Promov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N.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B050"/>
                          </a:solidFill>
                          <a:effectLst/>
                        </a:rPr>
                        <a:t>Promov</a:t>
                      </a: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No </a:t>
                      </a:r>
                      <a:r>
                        <a:rPr lang="en-US" sz="1100" dirty="0" err="1">
                          <a:solidFill>
                            <a:srgbClr val="FF0000"/>
                          </a:solidFill>
                          <a:effectLst/>
                        </a:rPr>
                        <a:t>Promov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N.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B050"/>
                          </a:solidFill>
                          <a:effectLst/>
                        </a:rPr>
                        <a:t>A Dic</a:t>
                      </a:r>
                      <a:endParaRPr lang="en-US" sz="11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2588869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7284205"/>
                  </a:ext>
                </a:extLst>
              </a:tr>
              <a:tr h="348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19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4604467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714403"/>
                  </a:ext>
                </a:extLst>
              </a:tr>
              <a:tr h="348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1°4°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20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26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2054386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1°5°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19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684982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15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295672"/>
                  </a:ext>
                </a:extLst>
              </a:tr>
              <a:tr h="348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7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15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8551134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17604"/>
                  </a:ext>
                </a:extLst>
              </a:tr>
              <a:tr h="348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2°4°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7320851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2°5°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3672880"/>
                  </a:ext>
                </a:extLst>
              </a:tr>
              <a:tr h="542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120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230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42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172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3279065"/>
                  </a:ext>
                </a:extLst>
              </a:tr>
              <a:tr h="368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35%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65%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12%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51%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49%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07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3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92088"/>
              </p:ext>
            </p:extLst>
          </p:nvPr>
        </p:nvGraphicFramePr>
        <p:xfrm>
          <a:off x="1423849" y="326573"/>
          <a:ext cx="10175969" cy="6139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val="2389037541"/>
                    </a:ext>
                  </a:extLst>
                </a:gridCol>
                <a:gridCol w="1382879">
                  <a:extLst>
                    <a:ext uri="{9D8B030D-6E8A-4147-A177-3AD203B41FA5}">
                      <a16:colId xmlns:a16="http://schemas.microsoft.com/office/drawing/2014/main" val="2792802655"/>
                    </a:ext>
                  </a:extLst>
                </a:gridCol>
                <a:gridCol w="1041300">
                  <a:extLst>
                    <a:ext uri="{9D8B030D-6E8A-4147-A177-3AD203B41FA5}">
                      <a16:colId xmlns:a16="http://schemas.microsoft.com/office/drawing/2014/main" val="552730699"/>
                    </a:ext>
                  </a:extLst>
                </a:gridCol>
                <a:gridCol w="1298001">
                  <a:extLst>
                    <a:ext uri="{9D8B030D-6E8A-4147-A177-3AD203B41FA5}">
                      <a16:colId xmlns:a16="http://schemas.microsoft.com/office/drawing/2014/main" val="4182979453"/>
                    </a:ext>
                  </a:extLst>
                </a:gridCol>
                <a:gridCol w="1384950">
                  <a:extLst>
                    <a:ext uri="{9D8B030D-6E8A-4147-A177-3AD203B41FA5}">
                      <a16:colId xmlns:a16="http://schemas.microsoft.com/office/drawing/2014/main" val="545698688"/>
                    </a:ext>
                  </a:extLst>
                </a:gridCol>
                <a:gridCol w="1038196">
                  <a:extLst>
                    <a:ext uri="{9D8B030D-6E8A-4147-A177-3AD203B41FA5}">
                      <a16:colId xmlns:a16="http://schemas.microsoft.com/office/drawing/2014/main" val="3123690207"/>
                    </a:ext>
                  </a:extLst>
                </a:gridCol>
                <a:gridCol w="1038196">
                  <a:extLst>
                    <a:ext uri="{9D8B030D-6E8A-4147-A177-3AD203B41FA5}">
                      <a16:colId xmlns:a16="http://schemas.microsoft.com/office/drawing/2014/main" val="738743627"/>
                    </a:ext>
                  </a:extLst>
                </a:gridCol>
                <a:gridCol w="1038196">
                  <a:extLst>
                    <a:ext uri="{9D8B030D-6E8A-4147-A177-3AD203B41FA5}">
                      <a16:colId xmlns:a16="http://schemas.microsoft.com/office/drawing/2014/main" val="1263961594"/>
                    </a:ext>
                  </a:extLst>
                </a:gridCol>
                <a:gridCol w="1038196">
                  <a:extLst>
                    <a:ext uri="{9D8B030D-6E8A-4147-A177-3AD203B41FA5}">
                      <a16:colId xmlns:a16="http://schemas.microsoft.com/office/drawing/2014/main" val="2909484669"/>
                    </a:ext>
                  </a:extLst>
                </a:gridCol>
              </a:tblGrid>
              <a:tr h="318192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effectLst/>
                        </a:rPr>
                        <a:t>Datos Ciclo Orientado General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63363"/>
                  </a:ext>
                </a:extLst>
              </a:tr>
              <a:tr h="48588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effectLst/>
                        </a:rPr>
                        <a:t>Datos Ciclo Orientado al 30 de noviembre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effectLst/>
                        </a:rPr>
                        <a:t>Al 13 de diciembre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B050"/>
                          </a:solidFill>
                          <a:effectLst/>
                        </a:rPr>
                        <a:t>Total </a:t>
                      </a:r>
                      <a:r>
                        <a:rPr lang="es-AR" sz="1000" dirty="0" err="1">
                          <a:solidFill>
                            <a:srgbClr val="00B050"/>
                          </a:solidFill>
                          <a:effectLst/>
                        </a:rPr>
                        <a:t>Prom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1784715196"/>
                  </a:ext>
                </a:extLst>
              </a:tr>
              <a:tr h="697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Curso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Cant. alumnos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B050"/>
                          </a:solidFill>
                          <a:effectLst/>
                        </a:rPr>
                        <a:t>Promov</a:t>
                      </a: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No </a:t>
                      </a:r>
                      <a:r>
                        <a:rPr lang="en-US" sz="1000" dirty="0" err="1">
                          <a:solidFill>
                            <a:srgbClr val="FF0000"/>
                          </a:solidFill>
                          <a:effectLst/>
                        </a:rPr>
                        <a:t>Promov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N. Promov.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B050"/>
                          </a:solidFill>
                          <a:effectLst/>
                        </a:rPr>
                        <a:t>Promov</a:t>
                      </a: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No </a:t>
                      </a:r>
                      <a:r>
                        <a:rPr lang="en-US" sz="1000" dirty="0" err="1">
                          <a:solidFill>
                            <a:srgbClr val="FF0000"/>
                          </a:solidFill>
                          <a:effectLst/>
                        </a:rPr>
                        <a:t>Promov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N. Promov.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A </a:t>
                      </a:r>
                      <a:r>
                        <a:rPr lang="en-US" sz="1000" dirty="0" err="1">
                          <a:solidFill>
                            <a:srgbClr val="00B050"/>
                          </a:solidFill>
                          <a:effectLst/>
                        </a:rPr>
                        <a:t>Dic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186006362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3°1°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en-US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1131495325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3°2°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en-US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058628344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3°3°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785426949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3°4°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15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290049700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4°1°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860058896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4°2°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22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604796662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4°3°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25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28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1497185851"/>
                  </a:ext>
                </a:extLst>
              </a:tr>
              <a:tr h="461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4°Avep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979517680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5°1°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11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3812563111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5°2°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13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889617289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5°3°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7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606248943"/>
                  </a:ext>
                </a:extLst>
              </a:tr>
              <a:tr h="461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5°Avep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287790312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TOTAL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124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189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27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162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151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884107448"/>
                  </a:ext>
                </a:extLst>
              </a:tr>
              <a:tr h="30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40%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60%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8.5%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52%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48%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0" marR="63980" marT="0" marB="0" anchor="ctr"/>
                </a:tc>
                <a:extLst>
                  <a:ext uri="{0D108BD9-81ED-4DB2-BD59-A6C34878D82A}">
                    <a16:rowId xmlns:a16="http://schemas.microsoft.com/office/drawing/2014/main" val="368102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77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3636" y="1822269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es-AR" sz="4800" dirty="0" smtClean="0"/>
              <a:t/>
            </a:r>
            <a:br>
              <a:rPr lang="es-AR" sz="4800" dirty="0" smtClean="0"/>
            </a:br>
            <a:r>
              <a:rPr lang="es-AR" sz="4800" dirty="0"/>
              <a:t/>
            </a:r>
            <a:br>
              <a:rPr lang="es-AR" sz="4800" dirty="0"/>
            </a:br>
            <a:r>
              <a:rPr lang="es-AR" sz="4800" dirty="0" smtClean="0"/>
              <a:t/>
            </a:r>
            <a:br>
              <a:rPr lang="es-AR" sz="4800" dirty="0" smtClean="0"/>
            </a:br>
            <a:r>
              <a:rPr lang="es-AR" sz="4800" b="1" dirty="0" smtClean="0"/>
              <a:t>JORNADAS INSTITUCIONALES DICIEMBRE 2024</a:t>
            </a:r>
            <a:r>
              <a:rPr lang="es-AR" sz="4800" dirty="0" smtClean="0"/>
              <a:t/>
            </a:r>
            <a:br>
              <a:rPr lang="es-AR" sz="4800" dirty="0" smtClean="0"/>
            </a:br>
            <a:endParaRPr lang="en-U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53636" y="331869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s-AR" sz="3200" dirty="0"/>
              <a:t>Resol. 120-SE-24-Anexo II punto </a:t>
            </a:r>
            <a:r>
              <a:rPr lang="es-AR" sz="3200" dirty="0" smtClean="0"/>
              <a:t>4.8</a:t>
            </a:r>
          </a:p>
          <a:p>
            <a:pPr algn="ctr"/>
            <a:endParaRPr lang="en-US" sz="3200" dirty="0"/>
          </a:p>
        </p:txBody>
      </p:sp>
      <p:sp>
        <p:nvSpPr>
          <p:cNvPr id="4" name="AutoShape 2" descr="Radiografía Esco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95" y="4444977"/>
            <a:ext cx="5745755" cy="199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0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200" b="1" dirty="0"/>
              <a:t>R</a:t>
            </a:r>
            <a:r>
              <a:rPr lang="es-AR" sz="3200" b="1" dirty="0" smtClean="0"/>
              <a:t>ADIOGRAFÍA ESCOLAR</a:t>
            </a:r>
            <a:endParaRPr lang="en-US" sz="3200" b="1" dirty="0"/>
          </a:p>
        </p:txBody>
      </p:sp>
      <p:sp>
        <p:nvSpPr>
          <p:cNvPr id="5" name="AutoShape 2" descr="Radiografía de la escuela y las necesidades educativas ...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2589212" y="1422400"/>
            <a:ext cx="3505199" cy="48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endParaRPr lang="es-AR" sz="1800" b="1" dirty="0" smtClean="0"/>
          </a:p>
          <a:p>
            <a:pPr algn="ctr"/>
            <a:r>
              <a:rPr lang="es-AR" sz="1800" b="1" dirty="0" smtClean="0"/>
              <a:t>DATOS INFORMATIVOS DE NUESTRA INSTITUCIÓN AL 30 DE NOVIMBRE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Matrícula al 30 de </a:t>
            </a:r>
            <a:r>
              <a:rPr lang="es-AR" sz="1600" b="1" dirty="0" smtClean="0"/>
              <a:t>marzo: </a:t>
            </a:r>
            <a:r>
              <a:rPr lang="es-AR" sz="1600" b="1" dirty="0" smtClean="0"/>
              <a:t>670 </a:t>
            </a:r>
            <a:r>
              <a:rPr lang="es-AR" sz="1600" b="1" dirty="0" smtClean="0"/>
              <a:t>alumnos.</a:t>
            </a:r>
            <a:endParaRPr lang="es-A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Matrícula al 30 de </a:t>
            </a:r>
            <a:r>
              <a:rPr lang="es-AR" sz="1600" b="1" dirty="0" smtClean="0"/>
              <a:t>noviembre: </a:t>
            </a:r>
            <a:r>
              <a:rPr lang="es-AR" sz="1600" b="1" dirty="0" smtClean="0"/>
              <a:t>663 </a:t>
            </a:r>
            <a:r>
              <a:rPr lang="es-AR" sz="1600" b="1" dirty="0" smtClean="0"/>
              <a:t>alumnos.</a:t>
            </a:r>
            <a:endParaRPr lang="es-A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Alumnos salidos con </a:t>
            </a:r>
            <a:r>
              <a:rPr lang="es-AR" sz="1600" b="1" dirty="0" smtClean="0"/>
              <a:t>pase: 8.</a:t>
            </a:r>
            <a:endParaRPr lang="es-A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Estudiantes con </a:t>
            </a:r>
            <a:r>
              <a:rPr lang="es-AR" sz="1600" b="1" dirty="0" err="1" smtClean="0"/>
              <a:t>sobreedad</a:t>
            </a:r>
            <a:r>
              <a:rPr lang="es-AR" sz="1600" b="1" dirty="0" smtClean="0"/>
              <a:t>: 20.</a:t>
            </a:r>
            <a:endParaRPr lang="es-A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Estudiantes </a:t>
            </a:r>
            <a:r>
              <a:rPr lang="es-AR" sz="1600" b="1" dirty="0" smtClean="0"/>
              <a:t>fantasmas: 63.</a:t>
            </a:r>
            <a:endParaRPr lang="es-A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Estudiantes con certificación médica y/o </a:t>
            </a:r>
            <a:r>
              <a:rPr lang="es-AR" sz="1600" b="1" dirty="0" smtClean="0"/>
              <a:t>CUD: 19.</a:t>
            </a:r>
            <a:endParaRPr lang="en-US" sz="1600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477846"/>
              </p:ext>
            </p:extLst>
          </p:nvPr>
        </p:nvGraphicFramePr>
        <p:xfrm>
          <a:off x="6468428" y="1175657"/>
          <a:ext cx="5144452" cy="4310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4452">
                  <a:extLst>
                    <a:ext uri="{9D8B030D-6E8A-4147-A177-3AD203B41FA5}">
                      <a16:colId xmlns:a16="http://schemas.microsoft.com/office/drawing/2014/main" val="2383744796"/>
                    </a:ext>
                  </a:extLst>
                </a:gridCol>
              </a:tblGrid>
              <a:tr h="796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DATOS AL 30 DE NOVIEMBRE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4466472"/>
                  </a:ext>
                </a:extLst>
              </a:tr>
              <a:tr h="35141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Sobre una matrícula de 663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AR" sz="1400" dirty="0">
                          <a:effectLst/>
                        </a:rPr>
                        <a:t>han promovido 244 alumnos (37%)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AR" sz="1400" dirty="0">
                          <a:effectLst/>
                        </a:rPr>
                        <a:t>No han promovido 419 alumnos (63%)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AR" sz="1400" dirty="0">
                          <a:effectLst/>
                        </a:rPr>
                        <a:t>Cantidad de estudiantes en el período de intensificación de </a:t>
                      </a:r>
                      <a:r>
                        <a:rPr lang="es-AR" sz="1400" dirty="0" smtClean="0">
                          <a:effectLst/>
                        </a:rPr>
                        <a:t>diciembre: </a:t>
                      </a:r>
                      <a:r>
                        <a:rPr lang="es-AR" sz="1400" dirty="0">
                          <a:effectLst/>
                        </a:rPr>
                        <a:t>450 alumnos (67%)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AR" sz="1400" dirty="0">
                          <a:effectLst/>
                        </a:rPr>
                        <a:t>Estudiantes que participaron </a:t>
                      </a:r>
                      <a:r>
                        <a:rPr lang="es-AR" sz="1400">
                          <a:effectLst/>
                        </a:rPr>
                        <a:t>en </a:t>
                      </a:r>
                      <a:r>
                        <a:rPr lang="es-AR" sz="1400" smtClean="0">
                          <a:effectLst/>
                        </a:rPr>
                        <a:t>agrupamientos </a:t>
                      </a:r>
                      <a:r>
                        <a:rPr lang="es-AR" sz="1400" dirty="0">
                          <a:effectLst/>
                        </a:rPr>
                        <a:t>flexibles o fortalecimiento de </a:t>
                      </a:r>
                      <a:r>
                        <a:rPr lang="es-AR" sz="1400">
                          <a:effectLst/>
                        </a:rPr>
                        <a:t>las </a:t>
                      </a:r>
                      <a:r>
                        <a:rPr lang="es-AR" sz="1400" smtClean="0">
                          <a:effectLst/>
                        </a:rPr>
                        <a:t>trayectorias: </a:t>
                      </a:r>
                      <a:r>
                        <a:rPr lang="es-AR" sz="1400" dirty="0">
                          <a:effectLst/>
                        </a:rPr>
                        <a:t>150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663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69597"/>
              </p:ext>
            </p:extLst>
          </p:nvPr>
        </p:nvGraphicFramePr>
        <p:xfrm>
          <a:off x="2050868" y="470260"/>
          <a:ext cx="8974183" cy="6048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6898">
                  <a:extLst>
                    <a:ext uri="{9D8B030D-6E8A-4147-A177-3AD203B41FA5}">
                      <a16:colId xmlns:a16="http://schemas.microsoft.com/office/drawing/2014/main" val="2208253739"/>
                    </a:ext>
                  </a:extLst>
                </a:gridCol>
                <a:gridCol w="2156577">
                  <a:extLst>
                    <a:ext uri="{9D8B030D-6E8A-4147-A177-3AD203B41FA5}">
                      <a16:colId xmlns:a16="http://schemas.microsoft.com/office/drawing/2014/main" val="2112682687"/>
                    </a:ext>
                  </a:extLst>
                </a:gridCol>
                <a:gridCol w="1497378">
                  <a:extLst>
                    <a:ext uri="{9D8B030D-6E8A-4147-A177-3AD203B41FA5}">
                      <a16:colId xmlns:a16="http://schemas.microsoft.com/office/drawing/2014/main" val="3282882905"/>
                    </a:ext>
                  </a:extLst>
                </a:gridCol>
                <a:gridCol w="1992722">
                  <a:extLst>
                    <a:ext uri="{9D8B030D-6E8A-4147-A177-3AD203B41FA5}">
                      <a16:colId xmlns:a16="http://schemas.microsoft.com/office/drawing/2014/main" val="1834876117"/>
                    </a:ext>
                  </a:extLst>
                </a:gridCol>
                <a:gridCol w="2190608">
                  <a:extLst>
                    <a:ext uri="{9D8B030D-6E8A-4147-A177-3AD203B41FA5}">
                      <a16:colId xmlns:a16="http://schemas.microsoft.com/office/drawing/2014/main" val="820249572"/>
                    </a:ext>
                  </a:extLst>
                </a:gridCol>
              </a:tblGrid>
              <a:tr h="42578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Datos Ciclo básico al 30 de noviembre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450819"/>
                  </a:ext>
                </a:extLst>
              </a:tr>
              <a:tr h="626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Curso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Cant. alumnos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N.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727863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3165295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454201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6055898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1°4°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578520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1°5°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96095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209525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389166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614662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2°4°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480087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2°5°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483956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254543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59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85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059408"/>
              </p:ext>
            </p:extLst>
          </p:nvPr>
        </p:nvGraphicFramePr>
        <p:xfrm>
          <a:off x="1998617" y="496392"/>
          <a:ext cx="9130937" cy="5826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232">
                  <a:extLst>
                    <a:ext uri="{9D8B030D-6E8A-4147-A177-3AD203B41FA5}">
                      <a16:colId xmlns:a16="http://schemas.microsoft.com/office/drawing/2014/main" val="3163754781"/>
                    </a:ext>
                  </a:extLst>
                </a:gridCol>
                <a:gridCol w="2216678">
                  <a:extLst>
                    <a:ext uri="{9D8B030D-6E8A-4147-A177-3AD203B41FA5}">
                      <a16:colId xmlns:a16="http://schemas.microsoft.com/office/drawing/2014/main" val="2457575296"/>
                    </a:ext>
                  </a:extLst>
                </a:gridCol>
                <a:gridCol w="1417061">
                  <a:extLst>
                    <a:ext uri="{9D8B030D-6E8A-4147-A177-3AD203B41FA5}">
                      <a16:colId xmlns:a16="http://schemas.microsoft.com/office/drawing/2014/main" val="3060874702"/>
                    </a:ext>
                  </a:extLst>
                </a:gridCol>
                <a:gridCol w="2026162">
                  <a:extLst>
                    <a:ext uri="{9D8B030D-6E8A-4147-A177-3AD203B41FA5}">
                      <a16:colId xmlns:a16="http://schemas.microsoft.com/office/drawing/2014/main" val="1105220540"/>
                    </a:ext>
                  </a:extLst>
                </a:gridCol>
                <a:gridCol w="2227804">
                  <a:extLst>
                    <a:ext uri="{9D8B030D-6E8A-4147-A177-3AD203B41FA5}">
                      <a16:colId xmlns:a16="http://schemas.microsoft.com/office/drawing/2014/main" val="2918872924"/>
                    </a:ext>
                  </a:extLst>
                </a:gridCol>
              </a:tblGrid>
              <a:tr h="37294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Datos Ciclo Orientado al 30 de noviembre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792169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Curso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Cant. alumnos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N. Promov.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648592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8929991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089339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1509774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3°4°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630812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817662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912690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078241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4°Avep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836424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5°1°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09131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5°2°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042452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5°3°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639650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5°Avep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5477121"/>
                  </a:ext>
                </a:extLst>
              </a:tr>
              <a:tr h="372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6693815"/>
                  </a:ext>
                </a:extLst>
              </a:tr>
              <a:tr h="352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966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2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192DF4C-8CCE-493D-A25E-42EEEEE2F2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958186"/>
              </p:ext>
            </p:extLst>
          </p:nvPr>
        </p:nvGraphicFramePr>
        <p:xfrm>
          <a:off x="2129246" y="731520"/>
          <a:ext cx="8869679" cy="557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808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5D00066-DF92-41A7-B1E2-01CD56B13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512935"/>
              </p:ext>
            </p:extLst>
          </p:nvPr>
        </p:nvGraphicFramePr>
        <p:xfrm>
          <a:off x="1933303" y="849086"/>
          <a:ext cx="9392194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12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2636063-7164-43E7-9C49-18F230D149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386958"/>
              </p:ext>
            </p:extLst>
          </p:nvPr>
        </p:nvGraphicFramePr>
        <p:xfrm>
          <a:off x="1554480" y="640080"/>
          <a:ext cx="9640389" cy="5878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24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0BFA361-1295-4F59-98A5-4FA07319A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293055"/>
              </p:ext>
            </p:extLst>
          </p:nvPr>
        </p:nvGraphicFramePr>
        <p:xfrm>
          <a:off x="1711234" y="431074"/>
          <a:ext cx="969264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290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487</TotalTime>
  <Words>750</Words>
  <Application>Microsoft Office PowerPoint</Application>
  <PresentationFormat>Panorámica</PresentationFormat>
  <Paragraphs>434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Espiral</vt:lpstr>
      <vt:lpstr>   ESCUELA N° 4-173 “PROF. AMANDA FERNANDEZ DE PALERMO” </vt:lpstr>
      <vt:lpstr>   JORNADAS INSTITUCIONALES DICIEMBRE 2024 </vt:lpstr>
      <vt:lpstr>RADIOGRAFÍA ESCOLAR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JORNADAS INSTITUCIONALES DICIEMBRE 2024</dc:title>
  <dc:creator>Alumno</dc:creator>
  <cp:lastModifiedBy>Alumno</cp:lastModifiedBy>
  <cp:revision>13</cp:revision>
  <dcterms:created xsi:type="dcterms:W3CDTF">2024-12-13T14:16:46Z</dcterms:created>
  <dcterms:modified xsi:type="dcterms:W3CDTF">2024-12-16T17:54:25Z</dcterms:modified>
</cp:coreProperties>
</file>