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EE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AR"/>
              <a:t>Acreditados</a:t>
            </a:r>
            <a:r>
              <a:rPr lang="es-AR" baseline="0"/>
              <a:t> al último día de clases: Primer año.</a:t>
            </a:r>
            <a:endParaRPr lang="es-AR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síntesis!$D$8:$D$16</c:f>
              <c:strCache>
                <c:ptCount val="9"/>
                <c:pt idx="0">
                  <c:v>Ciencias Naturales</c:v>
                </c:pt>
                <c:pt idx="1">
                  <c:v>Ciencias Sociales: Geografía</c:v>
                </c:pt>
                <c:pt idx="2">
                  <c:v>Ciencias Sociales: Historia-Formación Ética y Ciudadana</c:v>
                </c:pt>
                <c:pt idx="3">
                  <c:v>Educación Artística (A) Teatro</c:v>
                </c:pt>
                <c:pt idx="4">
                  <c:v>Educación Artística (B) Música</c:v>
                </c:pt>
                <c:pt idx="5">
                  <c:v>Educación Física</c:v>
                </c:pt>
                <c:pt idx="6">
                  <c:v>Lengua</c:v>
                </c:pt>
                <c:pt idx="7">
                  <c:v>Lengua Extranjera</c:v>
                </c:pt>
                <c:pt idx="8">
                  <c:v>Matemática</c:v>
                </c:pt>
              </c:strCache>
            </c:strRef>
          </c:cat>
          <c:val>
            <c:numRef>
              <c:f>síntesis!$J$8:$J$16</c:f>
              <c:numCache>
                <c:formatCode>General</c:formatCode>
                <c:ptCount val="9"/>
                <c:pt idx="0">
                  <c:v>67</c:v>
                </c:pt>
                <c:pt idx="1">
                  <c:v>78</c:v>
                </c:pt>
                <c:pt idx="2">
                  <c:v>74</c:v>
                </c:pt>
                <c:pt idx="3">
                  <c:v>121</c:v>
                </c:pt>
                <c:pt idx="4">
                  <c:v>147</c:v>
                </c:pt>
                <c:pt idx="5">
                  <c:v>141</c:v>
                </c:pt>
                <c:pt idx="6">
                  <c:v>88</c:v>
                </c:pt>
                <c:pt idx="7">
                  <c:v>63</c:v>
                </c:pt>
                <c:pt idx="8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DA-4E85-98ED-681BA05027E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335784152"/>
        <c:axId val="335783496"/>
        <c:axId val="0"/>
      </c:bar3DChart>
      <c:catAx>
        <c:axId val="3357841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AR" sz="1200" dirty="0" smtClean="0"/>
                  <a:t>SOBRE</a:t>
                </a:r>
                <a:r>
                  <a:rPr lang="es-AR" sz="1200" baseline="0" dirty="0" smtClean="0"/>
                  <a:t> UN TOTAL DE 201 ALUMNOS EN 1° AÑO</a:t>
                </a:r>
                <a:endParaRPr lang="en-US" sz="1200" dirty="0"/>
              </a:p>
            </c:rich>
          </c:tx>
          <c:layout>
            <c:manualLayout>
              <c:xMode val="edge"/>
              <c:yMode val="edge"/>
              <c:x val="0.33747478347299831"/>
              <c:y val="0.863066348263844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5783496"/>
        <c:crosses val="autoZero"/>
        <c:auto val="1"/>
        <c:lblAlgn val="ctr"/>
        <c:lblOffset val="100"/>
        <c:noMultiLvlLbl val="0"/>
      </c:catAx>
      <c:valAx>
        <c:axId val="335783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5784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Acreditados al cierre del 2° Informe: Segundo año.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síntesis!$D$17:$D$25</c:f>
              <c:strCache>
                <c:ptCount val="9"/>
                <c:pt idx="0">
                  <c:v>Ciencias Naturales</c:v>
                </c:pt>
                <c:pt idx="1">
                  <c:v>Ciencias Sociales: Historia-Formación Ética y Ciudadana</c:v>
                </c:pt>
                <c:pt idx="2">
                  <c:v>Comunicación Social</c:v>
                </c:pt>
                <c:pt idx="3">
                  <c:v>Educación Artística (C) Artes Visuales</c:v>
                </c:pt>
                <c:pt idx="4">
                  <c:v>Educación Física</c:v>
                </c:pt>
                <c:pt idx="5">
                  <c:v>Educación Tecnológica</c:v>
                </c:pt>
                <c:pt idx="6">
                  <c:v>Lengua</c:v>
                </c:pt>
                <c:pt idx="7">
                  <c:v>Lengua Extranjera</c:v>
                </c:pt>
                <c:pt idx="8">
                  <c:v>Matemática</c:v>
                </c:pt>
              </c:strCache>
            </c:strRef>
          </c:cat>
          <c:val>
            <c:numRef>
              <c:f>síntesis!$J$17:$J$25</c:f>
              <c:numCache>
                <c:formatCode>General</c:formatCode>
                <c:ptCount val="9"/>
                <c:pt idx="0">
                  <c:v>64</c:v>
                </c:pt>
                <c:pt idx="1">
                  <c:v>77</c:v>
                </c:pt>
                <c:pt idx="2">
                  <c:v>71</c:v>
                </c:pt>
                <c:pt idx="3">
                  <c:v>104</c:v>
                </c:pt>
                <c:pt idx="4">
                  <c:v>109</c:v>
                </c:pt>
                <c:pt idx="5">
                  <c:v>52</c:v>
                </c:pt>
                <c:pt idx="6">
                  <c:v>83</c:v>
                </c:pt>
                <c:pt idx="7">
                  <c:v>58</c:v>
                </c:pt>
                <c:pt idx="8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2D-40FD-A836-92B5C92EB86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421147712"/>
        <c:axId val="421152304"/>
        <c:axId val="0"/>
      </c:bar3DChart>
      <c:catAx>
        <c:axId val="4211477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AR" sz="1100" dirty="0" smtClean="0"/>
                  <a:t>SOBRE</a:t>
                </a:r>
                <a:r>
                  <a:rPr lang="es-AR" sz="1100" baseline="0" dirty="0" smtClean="0"/>
                  <a:t> UN TOTAL DE  149 ALUMNOS EN 2° AÑO</a:t>
                </a:r>
                <a:endParaRPr lang="en-US" sz="1100" dirty="0"/>
              </a:p>
            </c:rich>
          </c:tx>
          <c:layout>
            <c:manualLayout>
              <c:xMode val="edge"/>
              <c:yMode val="edge"/>
              <c:x val="0.32566948681000413"/>
              <c:y val="0.8399943651111405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1152304"/>
        <c:crosses val="autoZero"/>
        <c:auto val="1"/>
        <c:lblAlgn val="ctr"/>
        <c:lblOffset val="100"/>
        <c:noMultiLvlLbl val="0"/>
      </c:catAx>
      <c:valAx>
        <c:axId val="421152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1147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AR"/>
              <a:t>Acreditados</a:t>
            </a:r>
            <a:r>
              <a:rPr lang="es-AR" baseline="0"/>
              <a:t> al último día de clases:</a:t>
            </a:r>
          </a:p>
          <a:p>
            <a:pPr>
              <a:defRPr/>
            </a:pPr>
            <a:r>
              <a:rPr lang="es-AR" baseline="0"/>
              <a:t>Tecer año.</a:t>
            </a:r>
            <a:endParaRPr lang="es-AR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síntesis!$D$26:$D$36</c:f>
              <c:strCache>
                <c:ptCount val="11"/>
                <c:pt idx="0">
                  <c:v>Biología</c:v>
                </c:pt>
                <c:pt idx="1">
                  <c:v>Educación Física</c:v>
                </c:pt>
                <c:pt idx="2">
                  <c:v>Física</c:v>
                </c:pt>
                <c:pt idx="3">
                  <c:v>Geografía</c:v>
                </c:pt>
                <c:pt idx="4">
                  <c:v>Historia</c:v>
                </c:pt>
                <c:pt idx="5">
                  <c:v>Lengua Extranjera</c:v>
                </c:pt>
                <c:pt idx="6">
                  <c:v>Lengua y Literatura</c:v>
                </c:pt>
                <c:pt idx="7">
                  <c:v>Matemática</c:v>
                </c:pt>
                <c:pt idx="8">
                  <c:v>Prácticas Artísticas</c:v>
                </c:pt>
                <c:pt idx="9">
                  <c:v>Química</c:v>
                </c:pt>
                <c:pt idx="10">
                  <c:v>Salud Integral y Adolescencia</c:v>
                </c:pt>
              </c:strCache>
            </c:strRef>
          </c:cat>
          <c:val>
            <c:numRef>
              <c:f>síntesis!$J$26:$J$36</c:f>
              <c:numCache>
                <c:formatCode>General</c:formatCode>
                <c:ptCount val="11"/>
                <c:pt idx="0">
                  <c:v>56</c:v>
                </c:pt>
                <c:pt idx="1">
                  <c:v>77</c:v>
                </c:pt>
                <c:pt idx="2">
                  <c:v>73</c:v>
                </c:pt>
                <c:pt idx="3">
                  <c:v>62</c:v>
                </c:pt>
                <c:pt idx="4">
                  <c:v>71</c:v>
                </c:pt>
                <c:pt idx="5">
                  <c:v>67</c:v>
                </c:pt>
                <c:pt idx="6">
                  <c:v>66</c:v>
                </c:pt>
                <c:pt idx="7">
                  <c:v>55</c:v>
                </c:pt>
                <c:pt idx="8">
                  <c:v>85</c:v>
                </c:pt>
                <c:pt idx="9">
                  <c:v>45</c:v>
                </c:pt>
                <c:pt idx="10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5B-4687-9C75-9F1676C38BE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502734312"/>
        <c:axId val="502733656"/>
        <c:axId val="0"/>
      </c:bar3DChart>
      <c:catAx>
        <c:axId val="5027343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 smtClean="0"/>
                  <a:t>S0BRE UN</a:t>
                </a:r>
                <a:r>
                  <a:rPr lang="en-US" sz="1200" baseline="0" dirty="0" smtClean="0"/>
                  <a:t> TOTAL DE 128 ALUMNOS EN 3° AÑO</a:t>
                </a:r>
                <a:endParaRPr lang="en-US" sz="1200" dirty="0"/>
              </a:p>
            </c:rich>
          </c:tx>
          <c:layout>
            <c:manualLayout>
              <c:xMode val="edge"/>
              <c:yMode val="edge"/>
              <c:x val="0.28919289460207465"/>
              <c:y val="0.8758884606649728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2733656"/>
        <c:crosses val="autoZero"/>
        <c:auto val="1"/>
        <c:lblAlgn val="ctr"/>
        <c:lblOffset val="100"/>
        <c:noMultiLvlLbl val="0"/>
      </c:catAx>
      <c:valAx>
        <c:axId val="502733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2734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AR"/>
              <a:t>Acreditados al último día de clases:</a:t>
            </a:r>
          </a:p>
          <a:p>
            <a:pPr>
              <a:defRPr/>
            </a:pPr>
            <a:r>
              <a:rPr lang="es-AR"/>
              <a:t>Cuarto año.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2898132160386489E-2"/>
          <c:y val="0.23633241265175187"/>
          <c:w val="0.93141040887370541"/>
          <c:h val="0.41268089989652451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síntesis!$D$37:$D$47</c:f>
              <c:strCache>
                <c:ptCount val="11"/>
                <c:pt idx="0">
                  <c:v>Biología</c:v>
                </c:pt>
                <c:pt idx="1">
                  <c:v>Ciencias Naturales y TIC (PP 1)</c:v>
                </c:pt>
                <c:pt idx="2">
                  <c:v>Construcción Social del Conocimiento en Ciencias Naturales</c:v>
                </c:pt>
                <c:pt idx="3">
                  <c:v>Educación Física</c:v>
                </c:pt>
                <c:pt idx="4">
                  <c:v>Física</c:v>
                </c:pt>
                <c:pt idx="5">
                  <c:v>Formación Ética y Ciudadana</c:v>
                </c:pt>
                <c:pt idx="6">
                  <c:v>Lengua Extranjera</c:v>
                </c:pt>
                <c:pt idx="7">
                  <c:v>Lengua y Literatura</c:v>
                </c:pt>
                <c:pt idx="8">
                  <c:v>Matemática</c:v>
                </c:pt>
                <c:pt idx="9">
                  <c:v>Metodologías, Prácticas e Instrumentos en Ciencias Naturales</c:v>
                </c:pt>
                <c:pt idx="10">
                  <c:v>Química</c:v>
                </c:pt>
              </c:strCache>
            </c:strRef>
          </c:cat>
          <c:val>
            <c:numRef>
              <c:f>síntesis!$J$37:$J$47</c:f>
              <c:numCache>
                <c:formatCode>General</c:formatCode>
                <c:ptCount val="11"/>
                <c:pt idx="0">
                  <c:v>81</c:v>
                </c:pt>
                <c:pt idx="1">
                  <c:v>76</c:v>
                </c:pt>
                <c:pt idx="2">
                  <c:v>86</c:v>
                </c:pt>
                <c:pt idx="3">
                  <c:v>71</c:v>
                </c:pt>
                <c:pt idx="4">
                  <c:v>73</c:v>
                </c:pt>
                <c:pt idx="5">
                  <c:v>82</c:v>
                </c:pt>
                <c:pt idx="6">
                  <c:v>60</c:v>
                </c:pt>
                <c:pt idx="7">
                  <c:v>73</c:v>
                </c:pt>
                <c:pt idx="8">
                  <c:v>28</c:v>
                </c:pt>
                <c:pt idx="9">
                  <c:v>71</c:v>
                </c:pt>
                <c:pt idx="10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B9-420B-BCBA-CB38F6D232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469575560"/>
        <c:axId val="469570312"/>
        <c:axId val="0"/>
      </c:bar3DChart>
      <c:catAx>
        <c:axId val="4695755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 smtClean="0"/>
                  <a:t>SOBRE UN TOTAL DE 109 ALUMNOS EN 4° AÑO</a:t>
                </a:r>
                <a:endParaRPr lang="en-US" sz="1200" dirty="0"/>
              </a:p>
            </c:rich>
          </c:tx>
          <c:layout>
            <c:manualLayout>
              <c:xMode val="edge"/>
              <c:yMode val="edge"/>
              <c:x val="0.26269158866934084"/>
              <c:y val="0.9101995272561288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570312"/>
        <c:crosses val="autoZero"/>
        <c:auto val="1"/>
        <c:lblAlgn val="ctr"/>
        <c:lblOffset val="100"/>
        <c:noMultiLvlLbl val="0"/>
      </c:catAx>
      <c:valAx>
        <c:axId val="469570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575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AR"/>
              <a:t>Acreditados al último día de clases:</a:t>
            </a:r>
          </a:p>
          <a:p>
            <a:pPr>
              <a:defRPr/>
            </a:pPr>
            <a:r>
              <a:rPr lang="es-AR"/>
              <a:t>Quinto año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síntesis!$D$48:$D$58</c:f>
              <c:strCache>
                <c:ptCount val="11"/>
                <c:pt idx="0">
                  <c:v>Ciencias de la Tierra</c:v>
                </c:pt>
                <c:pt idx="1">
                  <c:v>Comunicación</c:v>
                </c:pt>
                <c:pt idx="2">
                  <c:v>Economía Social</c:v>
                </c:pt>
                <c:pt idx="3">
                  <c:v>Educación Física</c:v>
                </c:pt>
                <c:pt idx="4">
                  <c:v>Formación para la Vida y el Trabajo</c:v>
                </c:pt>
                <c:pt idx="5">
                  <c:v>Lengua Extranjera</c:v>
                </c:pt>
                <c:pt idx="6">
                  <c:v>Lengua y Literatura</c:v>
                </c:pt>
                <c:pt idx="7">
                  <c:v>Matemática</c:v>
                </c:pt>
                <c:pt idx="8">
                  <c:v>Problemáticas Socioambientales</c:v>
                </c:pt>
                <c:pt idx="9">
                  <c:v>Proyecto de Intervención Comunitaria desde las Ciencias Naturales</c:v>
                </c:pt>
                <c:pt idx="10">
                  <c:v>Salud y Sociedad</c:v>
                </c:pt>
              </c:strCache>
            </c:strRef>
          </c:cat>
          <c:val>
            <c:numRef>
              <c:f>síntesis!$J$48:$J$58</c:f>
              <c:numCache>
                <c:formatCode>General</c:formatCode>
                <c:ptCount val="11"/>
                <c:pt idx="0">
                  <c:v>59</c:v>
                </c:pt>
                <c:pt idx="1">
                  <c:v>59</c:v>
                </c:pt>
                <c:pt idx="2">
                  <c:v>50</c:v>
                </c:pt>
                <c:pt idx="3">
                  <c:v>54</c:v>
                </c:pt>
                <c:pt idx="4">
                  <c:v>59</c:v>
                </c:pt>
                <c:pt idx="5">
                  <c:v>44</c:v>
                </c:pt>
                <c:pt idx="6">
                  <c:v>45</c:v>
                </c:pt>
                <c:pt idx="7">
                  <c:v>38</c:v>
                </c:pt>
                <c:pt idx="8">
                  <c:v>50</c:v>
                </c:pt>
                <c:pt idx="9">
                  <c:v>48</c:v>
                </c:pt>
                <c:pt idx="10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FC-44D0-8E05-4E1FF524CA2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421139512"/>
        <c:axId val="421140824"/>
        <c:axId val="0"/>
      </c:bar3DChart>
      <c:catAx>
        <c:axId val="4211395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 smtClean="0"/>
                  <a:t>SOBRE UN TOTAL DE  76 ALUMNOS EN 5° AÑO</a:t>
                </a:r>
                <a:endParaRPr lang="en-US" sz="1200" dirty="0"/>
              </a:p>
            </c:rich>
          </c:tx>
          <c:layout>
            <c:manualLayout>
              <c:xMode val="edge"/>
              <c:yMode val="edge"/>
              <c:x val="0.25220275638077988"/>
              <c:y val="0.9056644637789528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1140824"/>
        <c:crosses val="autoZero"/>
        <c:auto val="1"/>
        <c:lblAlgn val="ctr"/>
        <c:lblOffset val="100"/>
        <c:noMultiLvlLbl val="0"/>
      </c:catAx>
      <c:valAx>
        <c:axId val="421140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1139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05840" y="1822269"/>
            <a:ext cx="10972800" cy="2762794"/>
          </a:xfrm>
        </p:spPr>
        <p:txBody>
          <a:bodyPr>
            <a:noAutofit/>
          </a:bodyPr>
          <a:lstStyle/>
          <a:p>
            <a:pPr algn="ctr"/>
            <a:r>
              <a:rPr lang="es-AR" sz="4000" dirty="0" smtClean="0"/>
              <a:t/>
            </a:r>
            <a:br>
              <a:rPr lang="es-AR" sz="4000" dirty="0" smtClean="0"/>
            </a:br>
            <a:r>
              <a:rPr lang="es-AR" sz="4000" dirty="0"/>
              <a:t/>
            </a:r>
            <a:br>
              <a:rPr lang="es-AR" sz="4000" dirty="0"/>
            </a:br>
            <a:r>
              <a:rPr lang="es-AR" sz="4000" dirty="0" smtClean="0"/>
              <a:t/>
            </a:r>
            <a:br>
              <a:rPr lang="es-AR" sz="4000" dirty="0" smtClean="0"/>
            </a:br>
            <a:r>
              <a:rPr lang="es-AR" sz="4000" b="1" dirty="0" smtClean="0"/>
              <a:t>ESCUELA N° 4-173</a:t>
            </a:r>
            <a:br>
              <a:rPr lang="es-AR" sz="4000" b="1" dirty="0" smtClean="0"/>
            </a:br>
            <a:r>
              <a:rPr lang="es-AR" sz="4000" b="1" dirty="0" smtClean="0"/>
              <a:t>“PROF. AMANDA FERNANDEZ DE PALERMO”</a:t>
            </a:r>
            <a:r>
              <a:rPr lang="es-AR" sz="4000" dirty="0" smtClean="0"/>
              <a:t/>
            </a:r>
            <a:br>
              <a:rPr lang="es-AR" sz="4000" dirty="0" smtClean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3087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AD3E740A-6C6E-4FF9-A140-BFA02D6430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8022804"/>
              </p:ext>
            </p:extLst>
          </p:nvPr>
        </p:nvGraphicFramePr>
        <p:xfrm>
          <a:off x="1750423" y="404949"/>
          <a:ext cx="9679577" cy="5734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7490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061529"/>
              </p:ext>
            </p:extLst>
          </p:nvPr>
        </p:nvGraphicFramePr>
        <p:xfrm>
          <a:off x="1515291" y="431077"/>
          <a:ext cx="10123714" cy="59697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3727">
                  <a:extLst>
                    <a:ext uri="{9D8B030D-6E8A-4147-A177-3AD203B41FA5}">
                      <a16:colId xmlns:a16="http://schemas.microsoft.com/office/drawing/2014/main" val="655094911"/>
                    </a:ext>
                  </a:extLst>
                </a:gridCol>
                <a:gridCol w="1235924">
                  <a:extLst>
                    <a:ext uri="{9D8B030D-6E8A-4147-A177-3AD203B41FA5}">
                      <a16:colId xmlns:a16="http://schemas.microsoft.com/office/drawing/2014/main" val="1820486911"/>
                    </a:ext>
                  </a:extLst>
                </a:gridCol>
                <a:gridCol w="1059938">
                  <a:extLst>
                    <a:ext uri="{9D8B030D-6E8A-4147-A177-3AD203B41FA5}">
                      <a16:colId xmlns:a16="http://schemas.microsoft.com/office/drawing/2014/main" val="3768536028"/>
                    </a:ext>
                  </a:extLst>
                </a:gridCol>
                <a:gridCol w="1187653">
                  <a:extLst>
                    <a:ext uri="{9D8B030D-6E8A-4147-A177-3AD203B41FA5}">
                      <a16:colId xmlns:a16="http://schemas.microsoft.com/office/drawing/2014/main" val="110501634"/>
                    </a:ext>
                  </a:extLst>
                </a:gridCol>
                <a:gridCol w="1238940">
                  <a:extLst>
                    <a:ext uri="{9D8B030D-6E8A-4147-A177-3AD203B41FA5}">
                      <a16:colId xmlns:a16="http://schemas.microsoft.com/office/drawing/2014/main" val="2236208344"/>
                    </a:ext>
                  </a:extLst>
                </a:gridCol>
                <a:gridCol w="1042842">
                  <a:extLst>
                    <a:ext uri="{9D8B030D-6E8A-4147-A177-3AD203B41FA5}">
                      <a16:colId xmlns:a16="http://schemas.microsoft.com/office/drawing/2014/main" val="2493007120"/>
                    </a:ext>
                  </a:extLst>
                </a:gridCol>
                <a:gridCol w="1219834">
                  <a:extLst>
                    <a:ext uri="{9D8B030D-6E8A-4147-A177-3AD203B41FA5}">
                      <a16:colId xmlns:a16="http://schemas.microsoft.com/office/drawing/2014/main" val="2465648315"/>
                    </a:ext>
                  </a:extLst>
                </a:gridCol>
                <a:gridCol w="1147428">
                  <a:extLst>
                    <a:ext uri="{9D8B030D-6E8A-4147-A177-3AD203B41FA5}">
                      <a16:colId xmlns:a16="http://schemas.microsoft.com/office/drawing/2014/main" val="3835621081"/>
                    </a:ext>
                  </a:extLst>
                </a:gridCol>
                <a:gridCol w="1147428">
                  <a:extLst>
                    <a:ext uri="{9D8B030D-6E8A-4147-A177-3AD203B41FA5}">
                      <a16:colId xmlns:a16="http://schemas.microsoft.com/office/drawing/2014/main" val="2712867322"/>
                    </a:ext>
                  </a:extLst>
                </a:gridCol>
              </a:tblGrid>
              <a:tr h="368471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Datos Ciclo básico General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24083"/>
                  </a:ext>
                </a:extLst>
              </a:tr>
              <a:tr h="542362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Al 30 de noviembre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Al 13 de diciembre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solidFill>
                            <a:srgbClr val="00B050"/>
                          </a:solidFill>
                          <a:effectLst/>
                        </a:rPr>
                        <a:t>Total </a:t>
                      </a:r>
                      <a:r>
                        <a:rPr lang="es-AR" sz="1100" dirty="0" err="1">
                          <a:solidFill>
                            <a:srgbClr val="00B050"/>
                          </a:solidFill>
                          <a:effectLst/>
                        </a:rPr>
                        <a:t>Prom</a:t>
                      </a: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3875286"/>
                  </a:ext>
                </a:extLst>
              </a:tr>
              <a:tr h="5423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Curso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Cant. alumnos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B050"/>
                          </a:solidFill>
                          <a:effectLst/>
                        </a:rPr>
                        <a:t>Promov</a:t>
                      </a: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</a:rPr>
                        <a:t>.</a:t>
                      </a: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No </a:t>
                      </a:r>
                      <a:r>
                        <a:rPr lang="en-US" sz="1100" dirty="0" err="1">
                          <a:solidFill>
                            <a:srgbClr val="FF0000"/>
                          </a:solidFill>
                          <a:effectLst/>
                        </a:rPr>
                        <a:t>Promov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% N. Promov.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B050"/>
                          </a:solidFill>
                          <a:effectLst/>
                        </a:rPr>
                        <a:t>Promov</a:t>
                      </a: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</a:rPr>
                        <a:t>.</a:t>
                      </a: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No </a:t>
                      </a:r>
                      <a:r>
                        <a:rPr lang="en-US" sz="1100" dirty="0" err="1">
                          <a:solidFill>
                            <a:srgbClr val="FF0000"/>
                          </a:solidFill>
                          <a:effectLst/>
                        </a:rPr>
                        <a:t>Promov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% N. Promov.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B050"/>
                          </a:solidFill>
                          <a:effectLst/>
                        </a:rPr>
                        <a:t>A Dic</a:t>
                      </a:r>
                      <a:endParaRPr lang="en-US" sz="11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62588869"/>
                  </a:ext>
                </a:extLst>
              </a:tr>
              <a:tr h="3684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1°1°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</a:rPr>
                        <a:t>12</a:t>
                      </a: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30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1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30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</a:rPr>
                        <a:t>12</a:t>
                      </a: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7284205"/>
                  </a:ext>
                </a:extLst>
              </a:tr>
              <a:tr h="3487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1°2°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</a:rPr>
                        <a:t>17</a:t>
                      </a: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23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B050"/>
                          </a:solidFill>
                          <a:effectLst/>
                        </a:rPr>
                        <a:t>2</a:t>
                      </a:r>
                      <a:endParaRPr lang="en-US" sz="11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FF0000"/>
                          </a:solidFill>
                          <a:effectLst/>
                        </a:rPr>
                        <a:t>21</a:t>
                      </a:r>
                      <a:endParaRPr lang="en-US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</a:rPr>
                        <a:t>19</a:t>
                      </a: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24604467"/>
                  </a:ext>
                </a:extLst>
              </a:tr>
              <a:tr h="3684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1°3°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</a:rPr>
                        <a:t>13</a:t>
                      </a: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25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24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</a:rPr>
                        <a:t>14</a:t>
                      </a: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90714403"/>
                  </a:ext>
                </a:extLst>
              </a:tr>
              <a:tr h="3487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1°4°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</a:rPr>
                        <a:t>20</a:t>
                      </a: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23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</a:rPr>
                        <a:t>6</a:t>
                      </a: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17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</a:rPr>
                        <a:t>26</a:t>
                      </a: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02054386"/>
                  </a:ext>
                </a:extLst>
              </a:tr>
              <a:tr h="3684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1°5°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</a:rPr>
                        <a:t>19</a:t>
                      </a: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19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</a:rPr>
                        <a:t>5</a:t>
                      </a: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14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</a:rPr>
                        <a:t>24</a:t>
                      </a: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1684982"/>
                  </a:ext>
                </a:extLst>
              </a:tr>
              <a:tr h="3684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2°1°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</a:rPr>
                        <a:t>11</a:t>
                      </a: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22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</a:rPr>
                        <a:t>4</a:t>
                      </a: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18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</a:rPr>
                        <a:t>15</a:t>
                      </a: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32295672"/>
                  </a:ext>
                </a:extLst>
              </a:tr>
              <a:tr h="3487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2°2°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</a:rPr>
                        <a:t>7</a:t>
                      </a: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22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</a:rPr>
                        <a:t>8</a:t>
                      </a: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14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</a:rPr>
                        <a:t>15</a:t>
                      </a: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58551134"/>
                  </a:ext>
                </a:extLst>
              </a:tr>
              <a:tr h="3684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2°3°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</a:rPr>
                        <a:t>11</a:t>
                      </a: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16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</a:rPr>
                        <a:t>2</a:t>
                      </a: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14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</a:rPr>
                        <a:t>13</a:t>
                      </a: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0017604"/>
                  </a:ext>
                </a:extLst>
              </a:tr>
              <a:tr h="3487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2°4°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</a:rPr>
                        <a:t>6</a:t>
                      </a: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28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</a:rPr>
                        <a:t>11</a:t>
                      </a: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17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</a:rPr>
                        <a:t>17</a:t>
                      </a: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67320851"/>
                  </a:ext>
                </a:extLst>
              </a:tr>
              <a:tr h="3684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2°5°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</a:rPr>
                        <a:t>14</a:t>
                      </a: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22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</a:rPr>
                        <a:t>3</a:t>
                      </a: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11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</a:rPr>
                        <a:t>17</a:t>
                      </a: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53672880"/>
                  </a:ext>
                </a:extLst>
              </a:tr>
              <a:tr h="5421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</a:rPr>
                        <a:t>120</a:t>
                      </a: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230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</a:rPr>
                        <a:t>42</a:t>
                      </a: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180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</a:rPr>
                        <a:t>172</a:t>
                      </a: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33279065"/>
                  </a:ext>
                </a:extLst>
              </a:tr>
              <a:tr h="3684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</a:rPr>
                        <a:t>35%</a:t>
                      </a: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65%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</a:rPr>
                        <a:t>12%</a:t>
                      </a: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FF0000"/>
                          </a:solidFill>
                          <a:effectLst/>
                        </a:rPr>
                        <a:t>51%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B050"/>
                          </a:solidFill>
                          <a:effectLst/>
                        </a:rPr>
                        <a:t>49%</a:t>
                      </a:r>
                      <a:endParaRPr lang="en-US" sz="11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23076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930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892088"/>
              </p:ext>
            </p:extLst>
          </p:nvPr>
        </p:nvGraphicFramePr>
        <p:xfrm>
          <a:off x="1423849" y="326573"/>
          <a:ext cx="10175969" cy="61395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6055">
                  <a:extLst>
                    <a:ext uri="{9D8B030D-6E8A-4147-A177-3AD203B41FA5}">
                      <a16:colId xmlns:a16="http://schemas.microsoft.com/office/drawing/2014/main" val="2389037541"/>
                    </a:ext>
                  </a:extLst>
                </a:gridCol>
                <a:gridCol w="1382879">
                  <a:extLst>
                    <a:ext uri="{9D8B030D-6E8A-4147-A177-3AD203B41FA5}">
                      <a16:colId xmlns:a16="http://schemas.microsoft.com/office/drawing/2014/main" val="2792802655"/>
                    </a:ext>
                  </a:extLst>
                </a:gridCol>
                <a:gridCol w="1041300">
                  <a:extLst>
                    <a:ext uri="{9D8B030D-6E8A-4147-A177-3AD203B41FA5}">
                      <a16:colId xmlns:a16="http://schemas.microsoft.com/office/drawing/2014/main" val="552730699"/>
                    </a:ext>
                  </a:extLst>
                </a:gridCol>
                <a:gridCol w="1298001">
                  <a:extLst>
                    <a:ext uri="{9D8B030D-6E8A-4147-A177-3AD203B41FA5}">
                      <a16:colId xmlns:a16="http://schemas.microsoft.com/office/drawing/2014/main" val="4182979453"/>
                    </a:ext>
                  </a:extLst>
                </a:gridCol>
                <a:gridCol w="1384950">
                  <a:extLst>
                    <a:ext uri="{9D8B030D-6E8A-4147-A177-3AD203B41FA5}">
                      <a16:colId xmlns:a16="http://schemas.microsoft.com/office/drawing/2014/main" val="545698688"/>
                    </a:ext>
                  </a:extLst>
                </a:gridCol>
                <a:gridCol w="1038196">
                  <a:extLst>
                    <a:ext uri="{9D8B030D-6E8A-4147-A177-3AD203B41FA5}">
                      <a16:colId xmlns:a16="http://schemas.microsoft.com/office/drawing/2014/main" val="3123690207"/>
                    </a:ext>
                  </a:extLst>
                </a:gridCol>
                <a:gridCol w="1038196">
                  <a:extLst>
                    <a:ext uri="{9D8B030D-6E8A-4147-A177-3AD203B41FA5}">
                      <a16:colId xmlns:a16="http://schemas.microsoft.com/office/drawing/2014/main" val="738743627"/>
                    </a:ext>
                  </a:extLst>
                </a:gridCol>
                <a:gridCol w="1038196">
                  <a:extLst>
                    <a:ext uri="{9D8B030D-6E8A-4147-A177-3AD203B41FA5}">
                      <a16:colId xmlns:a16="http://schemas.microsoft.com/office/drawing/2014/main" val="1263961594"/>
                    </a:ext>
                  </a:extLst>
                </a:gridCol>
                <a:gridCol w="1038196">
                  <a:extLst>
                    <a:ext uri="{9D8B030D-6E8A-4147-A177-3AD203B41FA5}">
                      <a16:colId xmlns:a16="http://schemas.microsoft.com/office/drawing/2014/main" val="2909484669"/>
                    </a:ext>
                  </a:extLst>
                </a:gridCol>
              </a:tblGrid>
              <a:tr h="318192">
                <a:tc gridSpan="9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Datos Ciclo Orientado General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863363"/>
                  </a:ext>
                </a:extLst>
              </a:tr>
              <a:tr h="485889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Datos Ciclo Orientado al 30 de noviembre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>
                          <a:effectLst/>
                        </a:rPr>
                        <a:t>Al 13 de diciembre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000" dirty="0">
                          <a:solidFill>
                            <a:srgbClr val="00B050"/>
                          </a:solidFill>
                          <a:effectLst/>
                        </a:rPr>
                        <a:t>Total </a:t>
                      </a:r>
                      <a:r>
                        <a:rPr lang="es-AR" sz="1000" dirty="0" err="1">
                          <a:solidFill>
                            <a:srgbClr val="00B050"/>
                          </a:solidFill>
                          <a:effectLst/>
                        </a:rPr>
                        <a:t>Prom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extLst>
                  <a:ext uri="{0D108BD9-81ED-4DB2-BD59-A6C34878D82A}">
                    <a16:rowId xmlns:a16="http://schemas.microsoft.com/office/drawing/2014/main" val="1784715196"/>
                  </a:ext>
                </a:extLst>
              </a:tr>
              <a:tr h="6979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Curso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Cant. alumnos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B050"/>
                          </a:solidFill>
                          <a:effectLst/>
                        </a:rPr>
                        <a:t>Promov</a:t>
                      </a: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.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No </a:t>
                      </a:r>
                      <a:r>
                        <a:rPr lang="en-US" sz="1000" dirty="0" err="1">
                          <a:solidFill>
                            <a:srgbClr val="FF0000"/>
                          </a:solidFill>
                          <a:effectLst/>
                        </a:rPr>
                        <a:t>Promov</a:t>
                      </a: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% N. Promov.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B050"/>
                          </a:solidFill>
                          <a:effectLst/>
                        </a:rPr>
                        <a:t>Promov</a:t>
                      </a: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.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No </a:t>
                      </a:r>
                      <a:r>
                        <a:rPr lang="en-US" sz="1000" dirty="0" err="1">
                          <a:solidFill>
                            <a:srgbClr val="FF0000"/>
                          </a:solidFill>
                          <a:effectLst/>
                        </a:rPr>
                        <a:t>Promov</a:t>
                      </a: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% N. Promov.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A </a:t>
                      </a:r>
                      <a:r>
                        <a:rPr lang="en-US" sz="1000" dirty="0" err="1">
                          <a:solidFill>
                            <a:srgbClr val="00B050"/>
                          </a:solidFill>
                          <a:effectLst/>
                        </a:rPr>
                        <a:t>Dic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extLst>
                  <a:ext uri="{0D108BD9-81ED-4DB2-BD59-A6C34878D82A}">
                    <a16:rowId xmlns:a16="http://schemas.microsoft.com/office/drawing/2014/main" val="186006362"/>
                  </a:ext>
                </a:extLst>
              </a:tr>
              <a:tr h="3181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3°1°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B050"/>
                          </a:solidFill>
                          <a:effectLst/>
                        </a:rPr>
                        <a:t>18</a:t>
                      </a:r>
                      <a:endParaRPr lang="en-US" sz="10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FF0000"/>
                          </a:solidFill>
                          <a:effectLst/>
                        </a:rPr>
                        <a:t>13</a:t>
                      </a:r>
                      <a:endParaRPr lang="en-US" sz="1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0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13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18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extLst>
                  <a:ext uri="{0D108BD9-81ED-4DB2-BD59-A6C34878D82A}">
                    <a16:rowId xmlns:a16="http://schemas.microsoft.com/office/drawing/2014/main" val="1131495325"/>
                  </a:ext>
                </a:extLst>
              </a:tr>
              <a:tr h="3009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3°2°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B050"/>
                          </a:solidFill>
                          <a:effectLst/>
                        </a:rPr>
                        <a:t>9</a:t>
                      </a:r>
                      <a:endParaRPr lang="en-US" sz="10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24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3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21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12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extLst>
                  <a:ext uri="{0D108BD9-81ED-4DB2-BD59-A6C34878D82A}">
                    <a16:rowId xmlns:a16="http://schemas.microsoft.com/office/drawing/2014/main" val="2058628344"/>
                  </a:ext>
                </a:extLst>
              </a:tr>
              <a:tr h="3181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3°3°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13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20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20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13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extLst>
                  <a:ext uri="{0D108BD9-81ED-4DB2-BD59-A6C34878D82A}">
                    <a16:rowId xmlns:a16="http://schemas.microsoft.com/office/drawing/2014/main" val="2785426949"/>
                  </a:ext>
                </a:extLst>
              </a:tr>
              <a:tr h="3009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3°4°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15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16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51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16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extLst>
                  <a:ext uri="{0D108BD9-81ED-4DB2-BD59-A6C34878D82A}">
                    <a16:rowId xmlns:a16="http://schemas.microsoft.com/office/drawing/2014/main" val="2290049700"/>
                  </a:ext>
                </a:extLst>
              </a:tr>
              <a:tr h="3181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4°1°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6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26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2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24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8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extLst>
                  <a:ext uri="{0D108BD9-81ED-4DB2-BD59-A6C34878D82A}">
                    <a16:rowId xmlns:a16="http://schemas.microsoft.com/office/drawing/2014/main" val="860058896"/>
                  </a:ext>
                </a:extLst>
              </a:tr>
              <a:tr h="3181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4°2°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13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25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9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16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22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extLst>
                  <a:ext uri="{0D108BD9-81ED-4DB2-BD59-A6C34878D82A}">
                    <a16:rowId xmlns:a16="http://schemas.microsoft.com/office/drawing/2014/main" val="2604796662"/>
                  </a:ext>
                </a:extLst>
              </a:tr>
              <a:tr h="3009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4°3°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25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28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3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28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extLst>
                  <a:ext uri="{0D108BD9-81ED-4DB2-BD59-A6C34878D82A}">
                    <a16:rowId xmlns:a16="http://schemas.microsoft.com/office/drawing/2014/main" val="1497185851"/>
                  </a:ext>
                </a:extLst>
              </a:tr>
              <a:tr h="4611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4°Avep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1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extLst>
                  <a:ext uri="{0D108BD9-81ED-4DB2-BD59-A6C34878D82A}">
                    <a16:rowId xmlns:a16="http://schemas.microsoft.com/office/drawing/2014/main" val="2979517680"/>
                  </a:ext>
                </a:extLst>
              </a:tr>
              <a:tr h="3009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5°1°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8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15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3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11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extLst>
                  <a:ext uri="{0D108BD9-81ED-4DB2-BD59-A6C34878D82A}">
                    <a16:rowId xmlns:a16="http://schemas.microsoft.com/office/drawing/2014/main" val="3812563111"/>
                  </a:ext>
                </a:extLst>
              </a:tr>
              <a:tr h="3181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5°2°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27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9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18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4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14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13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extLst>
                  <a:ext uri="{0D108BD9-81ED-4DB2-BD59-A6C34878D82A}">
                    <a16:rowId xmlns:a16="http://schemas.microsoft.com/office/drawing/2014/main" val="889617289"/>
                  </a:ext>
                </a:extLst>
              </a:tr>
              <a:tr h="3009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5°3°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7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18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2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16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9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extLst>
                  <a:ext uri="{0D108BD9-81ED-4DB2-BD59-A6C34878D82A}">
                    <a16:rowId xmlns:a16="http://schemas.microsoft.com/office/drawing/2014/main" val="606248943"/>
                  </a:ext>
                </a:extLst>
              </a:tr>
              <a:tr h="4611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5°Avep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B050"/>
                          </a:solidFill>
                          <a:effectLst/>
                        </a:rPr>
                        <a:t>0</a:t>
                      </a:r>
                      <a:endParaRPr lang="en-US" sz="10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extLst>
                  <a:ext uri="{0D108BD9-81ED-4DB2-BD59-A6C34878D82A}">
                    <a16:rowId xmlns:a16="http://schemas.microsoft.com/office/drawing/2014/main" val="287790312"/>
                  </a:ext>
                </a:extLst>
              </a:tr>
              <a:tr h="3181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TOTAL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313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124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189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27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162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151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extLst>
                  <a:ext uri="{0D108BD9-81ED-4DB2-BD59-A6C34878D82A}">
                    <a16:rowId xmlns:a16="http://schemas.microsoft.com/office/drawing/2014/main" val="884107448"/>
                  </a:ext>
                </a:extLst>
              </a:tr>
              <a:tr h="3009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%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40%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60%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8.5%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52%</a:t>
                      </a:r>
                      <a:endParaRPr lang="en-US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B050"/>
                          </a:solidFill>
                          <a:effectLst/>
                        </a:rPr>
                        <a:t>48%</a:t>
                      </a:r>
                      <a:endParaRPr lang="en-US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80" marR="63980" marT="0" marB="0" anchor="ctr"/>
                </a:tc>
                <a:extLst>
                  <a:ext uri="{0D108BD9-81ED-4DB2-BD59-A6C34878D82A}">
                    <a16:rowId xmlns:a16="http://schemas.microsoft.com/office/drawing/2014/main" val="3681029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2771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53636" y="1822269"/>
            <a:ext cx="8915399" cy="2262781"/>
          </a:xfrm>
        </p:spPr>
        <p:txBody>
          <a:bodyPr>
            <a:noAutofit/>
          </a:bodyPr>
          <a:lstStyle/>
          <a:p>
            <a:pPr algn="ctr"/>
            <a:r>
              <a:rPr lang="es-AR" sz="4800" dirty="0" smtClean="0"/>
              <a:t/>
            </a:r>
            <a:br>
              <a:rPr lang="es-AR" sz="4800" dirty="0" smtClean="0"/>
            </a:br>
            <a:r>
              <a:rPr lang="es-AR" sz="4800" dirty="0"/>
              <a:t/>
            </a:r>
            <a:br>
              <a:rPr lang="es-AR" sz="4800" dirty="0"/>
            </a:br>
            <a:r>
              <a:rPr lang="es-AR" sz="4800" dirty="0" smtClean="0"/>
              <a:t/>
            </a:r>
            <a:br>
              <a:rPr lang="es-AR" sz="4800" dirty="0" smtClean="0"/>
            </a:br>
            <a:r>
              <a:rPr lang="es-AR" sz="4800" b="1" dirty="0" smtClean="0"/>
              <a:t>JORNADAS INSTITUCIONALES DICIEMBRE 2024</a:t>
            </a:r>
            <a:r>
              <a:rPr lang="es-AR" sz="4800" dirty="0" smtClean="0"/>
              <a:t/>
            </a:r>
            <a:br>
              <a:rPr lang="es-AR" sz="4800" dirty="0" smtClean="0"/>
            </a:br>
            <a:endParaRPr lang="en-US" sz="4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53636" y="3318694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es-AR" sz="3200" dirty="0"/>
              <a:t>Resol. 120-SE-24-Anexo II punto </a:t>
            </a:r>
            <a:r>
              <a:rPr lang="es-AR" sz="3200" dirty="0" smtClean="0"/>
              <a:t>4.8</a:t>
            </a:r>
          </a:p>
          <a:p>
            <a:pPr algn="ctr"/>
            <a:endParaRPr lang="en-US" sz="3200" dirty="0"/>
          </a:p>
        </p:txBody>
      </p:sp>
      <p:sp>
        <p:nvSpPr>
          <p:cNvPr id="4" name="AutoShape 2" descr="Radiografía Escol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195" y="4444977"/>
            <a:ext cx="5745755" cy="199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50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AR" sz="3200" b="1" dirty="0"/>
              <a:t>R</a:t>
            </a:r>
            <a:r>
              <a:rPr lang="es-AR" sz="3200" b="1" dirty="0" smtClean="0"/>
              <a:t>ADIOGRAFÍA ESCOLAR</a:t>
            </a:r>
            <a:endParaRPr lang="en-US" sz="3200" b="1" dirty="0"/>
          </a:p>
        </p:txBody>
      </p:sp>
      <p:sp>
        <p:nvSpPr>
          <p:cNvPr id="5" name="AutoShape 2" descr="Radiografía de la escuela y las necesidades educativas ..."/>
          <p:cNvSpPr>
            <a:spLocks noGrp="1" noChangeAspect="1" noChangeArrowheads="1"/>
          </p:cNvSpPr>
          <p:nvPr>
            <p:ph type="body" sz="half" idx="2"/>
          </p:nvPr>
        </p:nvSpPr>
        <p:spPr bwMode="auto">
          <a:xfrm>
            <a:off x="2589212" y="1422400"/>
            <a:ext cx="3505199" cy="4873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endParaRPr lang="es-AR" sz="1800" b="1" dirty="0" smtClean="0"/>
          </a:p>
          <a:p>
            <a:pPr algn="ctr"/>
            <a:r>
              <a:rPr lang="es-AR" sz="1800" b="1" dirty="0" smtClean="0"/>
              <a:t>DATOS INFORMATIVOS DE NUESTRA INSTITUCIÓN AL 30 DE NOVIMBRE 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1600" b="1" dirty="0" smtClean="0"/>
              <a:t>Matrícula al 30 de </a:t>
            </a:r>
            <a:r>
              <a:rPr lang="es-AR" sz="1600" b="1" dirty="0" smtClean="0"/>
              <a:t>marzo: </a:t>
            </a:r>
            <a:r>
              <a:rPr lang="es-AR" sz="1600" b="1" dirty="0" smtClean="0"/>
              <a:t>670 </a:t>
            </a:r>
            <a:r>
              <a:rPr lang="es-AR" sz="1600" b="1" dirty="0" smtClean="0"/>
              <a:t>alumnos.</a:t>
            </a:r>
            <a:endParaRPr lang="es-AR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1600" b="1" dirty="0" smtClean="0"/>
              <a:t>Matrícula al 30 de </a:t>
            </a:r>
            <a:r>
              <a:rPr lang="es-AR" sz="1600" b="1" dirty="0" smtClean="0"/>
              <a:t>noviembre: </a:t>
            </a:r>
            <a:r>
              <a:rPr lang="es-AR" sz="1600" b="1" dirty="0" smtClean="0"/>
              <a:t>663 </a:t>
            </a:r>
            <a:r>
              <a:rPr lang="es-AR" sz="1600" b="1" dirty="0" smtClean="0"/>
              <a:t>alumnos.</a:t>
            </a:r>
            <a:endParaRPr lang="es-AR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1600" b="1" dirty="0" smtClean="0"/>
              <a:t>Alumnos salidos con </a:t>
            </a:r>
            <a:r>
              <a:rPr lang="es-AR" sz="1600" b="1" dirty="0" smtClean="0"/>
              <a:t>pase: 8.</a:t>
            </a:r>
            <a:endParaRPr lang="es-AR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1600" b="1" dirty="0" smtClean="0"/>
              <a:t>Estudiantes con </a:t>
            </a:r>
            <a:r>
              <a:rPr lang="es-AR" sz="1600" b="1" dirty="0" err="1" smtClean="0"/>
              <a:t>sobreedad</a:t>
            </a:r>
            <a:r>
              <a:rPr lang="es-AR" sz="1600" b="1" dirty="0" smtClean="0"/>
              <a:t>: 20.</a:t>
            </a:r>
            <a:endParaRPr lang="es-AR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1600" b="1" dirty="0" smtClean="0"/>
              <a:t>Estudiantes </a:t>
            </a:r>
            <a:r>
              <a:rPr lang="es-AR" sz="1600" b="1" dirty="0" smtClean="0"/>
              <a:t>fantasmas: 63.</a:t>
            </a:r>
            <a:endParaRPr lang="es-AR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1600" b="1" dirty="0" smtClean="0"/>
              <a:t>Estudiantes con certificación médica y/o </a:t>
            </a:r>
            <a:r>
              <a:rPr lang="es-AR" sz="1600" b="1" dirty="0" smtClean="0"/>
              <a:t>CUD: 19.</a:t>
            </a:r>
            <a:endParaRPr lang="en-US" sz="1600" b="1" dirty="0"/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4477846"/>
              </p:ext>
            </p:extLst>
          </p:nvPr>
        </p:nvGraphicFramePr>
        <p:xfrm>
          <a:off x="6468428" y="1175657"/>
          <a:ext cx="5144452" cy="43107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44452">
                  <a:extLst>
                    <a:ext uri="{9D8B030D-6E8A-4147-A177-3AD203B41FA5}">
                      <a16:colId xmlns:a16="http://schemas.microsoft.com/office/drawing/2014/main" val="2383744796"/>
                    </a:ext>
                  </a:extLst>
                </a:gridCol>
              </a:tblGrid>
              <a:tr h="7965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>
                          <a:effectLst/>
                        </a:rPr>
                        <a:t>DATOS AL 30 DE NOVIEMBRE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14466472"/>
                  </a:ext>
                </a:extLst>
              </a:tr>
              <a:tr h="35141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Sobre una matrícula de 663 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AR" sz="1400" dirty="0">
                          <a:effectLst/>
                        </a:rPr>
                        <a:t>han promovido 244 alumnos (37%)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AR" sz="1400" dirty="0">
                          <a:effectLst/>
                        </a:rPr>
                        <a:t>No han promovido 419 alumnos (63%)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AR" sz="1400" dirty="0">
                          <a:effectLst/>
                        </a:rPr>
                        <a:t>Cantidad de estudiantes en el período de intensificación de </a:t>
                      </a:r>
                      <a:r>
                        <a:rPr lang="es-AR" sz="1400" dirty="0" smtClean="0">
                          <a:effectLst/>
                        </a:rPr>
                        <a:t>diciembre: </a:t>
                      </a:r>
                      <a:r>
                        <a:rPr lang="es-AR" sz="1400" dirty="0">
                          <a:effectLst/>
                        </a:rPr>
                        <a:t>450 alumnos (67%)</a:t>
                      </a:r>
                      <a:endParaRPr lang="en-US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AR" sz="1400" dirty="0">
                          <a:effectLst/>
                        </a:rPr>
                        <a:t>Estudiantes que participaron </a:t>
                      </a:r>
                      <a:r>
                        <a:rPr lang="es-AR" sz="1400">
                          <a:effectLst/>
                        </a:rPr>
                        <a:t>en </a:t>
                      </a:r>
                      <a:r>
                        <a:rPr lang="es-AR" sz="1400" smtClean="0">
                          <a:effectLst/>
                        </a:rPr>
                        <a:t>agrupamientos </a:t>
                      </a:r>
                      <a:r>
                        <a:rPr lang="es-AR" sz="1400" dirty="0">
                          <a:effectLst/>
                        </a:rPr>
                        <a:t>flexibles o fortalecimiento de </a:t>
                      </a:r>
                      <a:r>
                        <a:rPr lang="es-AR" sz="1400">
                          <a:effectLst/>
                        </a:rPr>
                        <a:t>las </a:t>
                      </a:r>
                      <a:r>
                        <a:rPr lang="es-AR" sz="1400" smtClean="0">
                          <a:effectLst/>
                        </a:rPr>
                        <a:t>trayectorias: </a:t>
                      </a:r>
                      <a:r>
                        <a:rPr lang="es-AR" sz="1400" dirty="0">
                          <a:effectLst/>
                        </a:rPr>
                        <a:t>150</a:t>
                      </a: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866342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6552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369597"/>
              </p:ext>
            </p:extLst>
          </p:nvPr>
        </p:nvGraphicFramePr>
        <p:xfrm>
          <a:off x="2050868" y="470260"/>
          <a:ext cx="8974183" cy="60481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6898">
                  <a:extLst>
                    <a:ext uri="{9D8B030D-6E8A-4147-A177-3AD203B41FA5}">
                      <a16:colId xmlns:a16="http://schemas.microsoft.com/office/drawing/2014/main" val="2208253739"/>
                    </a:ext>
                  </a:extLst>
                </a:gridCol>
                <a:gridCol w="2156577">
                  <a:extLst>
                    <a:ext uri="{9D8B030D-6E8A-4147-A177-3AD203B41FA5}">
                      <a16:colId xmlns:a16="http://schemas.microsoft.com/office/drawing/2014/main" val="2112682687"/>
                    </a:ext>
                  </a:extLst>
                </a:gridCol>
                <a:gridCol w="1497378">
                  <a:extLst>
                    <a:ext uri="{9D8B030D-6E8A-4147-A177-3AD203B41FA5}">
                      <a16:colId xmlns:a16="http://schemas.microsoft.com/office/drawing/2014/main" val="3282882905"/>
                    </a:ext>
                  </a:extLst>
                </a:gridCol>
                <a:gridCol w="1992722">
                  <a:extLst>
                    <a:ext uri="{9D8B030D-6E8A-4147-A177-3AD203B41FA5}">
                      <a16:colId xmlns:a16="http://schemas.microsoft.com/office/drawing/2014/main" val="1834876117"/>
                    </a:ext>
                  </a:extLst>
                </a:gridCol>
                <a:gridCol w="2190608">
                  <a:extLst>
                    <a:ext uri="{9D8B030D-6E8A-4147-A177-3AD203B41FA5}">
                      <a16:colId xmlns:a16="http://schemas.microsoft.com/office/drawing/2014/main" val="820249572"/>
                    </a:ext>
                  </a:extLst>
                </a:gridCol>
              </a:tblGrid>
              <a:tr h="425786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Datos Ciclo básico al 30 de noviembre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450819"/>
                  </a:ext>
                </a:extLst>
              </a:tr>
              <a:tr h="6267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Curso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Cant. alumnos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Promov.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 Promov.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% N. Promov.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6727863"/>
                  </a:ext>
                </a:extLst>
              </a:tr>
              <a:tr h="4257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1°1°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3165295"/>
                  </a:ext>
                </a:extLst>
              </a:tr>
              <a:tr h="4030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1°2°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0454201"/>
                  </a:ext>
                </a:extLst>
              </a:tr>
              <a:tr h="4257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1°3°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6055898"/>
                  </a:ext>
                </a:extLst>
              </a:tr>
              <a:tr h="4030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1°4°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4578520"/>
                  </a:ext>
                </a:extLst>
              </a:tr>
              <a:tr h="4257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1°5°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096095"/>
                  </a:ext>
                </a:extLst>
              </a:tr>
              <a:tr h="4257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2°1°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0209525"/>
                  </a:ext>
                </a:extLst>
              </a:tr>
              <a:tr h="4030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2°2°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76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8389166"/>
                  </a:ext>
                </a:extLst>
              </a:tr>
              <a:tr h="4257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2°3°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8614662"/>
                  </a:ext>
                </a:extLst>
              </a:tr>
              <a:tr h="4030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2°4°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7480087"/>
                  </a:ext>
                </a:extLst>
              </a:tr>
              <a:tr h="4257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2°5°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2483956"/>
                  </a:ext>
                </a:extLst>
              </a:tr>
              <a:tr h="4030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350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4254543"/>
                  </a:ext>
                </a:extLst>
              </a:tr>
              <a:tr h="4257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35%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65%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0594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185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059408"/>
              </p:ext>
            </p:extLst>
          </p:nvPr>
        </p:nvGraphicFramePr>
        <p:xfrm>
          <a:off x="1998617" y="496392"/>
          <a:ext cx="9130937" cy="5826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3232">
                  <a:extLst>
                    <a:ext uri="{9D8B030D-6E8A-4147-A177-3AD203B41FA5}">
                      <a16:colId xmlns:a16="http://schemas.microsoft.com/office/drawing/2014/main" val="3163754781"/>
                    </a:ext>
                  </a:extLst>
                </a:gridCol>
                <a:gridCol w="2216678">
                  <a:extLst>
                    <a:ext uri="{9D8B030D-6E8A-4147-A177-3AD203B41FA5}">
                      <a16:colId xmlns:a16="http://schemas.microsoft.com/office/drawing/2014/main" val="2457575296"/>
                    </a:ext>
                  </a:extLst>
                </a:gridCol>
                <a:gridCol w="1417061">
                  <a:extLst>
                    <a:ext uri="{9D8B030D-6E8A-4147-A177-3AD203B41FA5}">
                      <a16:colId xmlns:a16="http://schemas.microsoft.com/office/drawing/2014/main" val="3060874702"/>
                    </a:ext>
                  </a:extLst>
                </a:gridCol>
                <a:gridCol w="2026162">
                  <a:extLst>
                    <a:ext uri="{9D8B030D-6E8A-4147-A177-3AD203B41FA5}">
                      <a16:colId xmlns:a16="http://schemas.microsoft.com/office/drawing/2014/main" val="1105220540"/>
                    </a:ext>
                  </a:extLst>
                </a:gridCol>
                <a:gridCol w="2227804">
                  <a:extLst>
                    <a:ext uri="{9D8B030D-6E8A-4147-A177-3AD203B41FA5}">
                      <a16:colId xmlns:a16="http://schemas.microsoft.com/office/drawing/2014/main" val="2918872924"/>
                    </a:ext>
                  </a:extLst>
                </a:gridCol>
              </a:tblGrid>
              <a:tr h="372946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Datos Ciclo Orientado al 30 de noviembre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8792169"/>
                  </a:ext>
                </a:extLst>
              </a:tr>
              <a:tr h="3527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Curso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Cant. alumnos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Promov.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 Promov.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% N. Promov.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648592"/>
                  </a:ext>
                </a:extLst>
              </a:tr>
              <a:tr h="3729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3°1°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8929991"/>
                  </a:ext>
                </a:extLst>
              </a:tr>
              <a:tr h="3527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3°2°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2089339"/>
                  </a:ext>
                </a:extLst>
              </a:tr>
              <a:tr h="3729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3°3°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1509774"/>
                  </a:ext>
                </a:extLst>
              </a:tr>
              <a:tr h="3527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3°4°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2630812"/>
                  </a:ext>
                </a:extLst>
              </a:tr>
              <a:tr h="3729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4°1°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4817662"/>
                  </a:ext>
                </a:extLst>
              </a:tr>
              <a:tr h="3729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4°2°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1912690"/>
                  </a:ext>
                </a:extLst>
              </a:tr>
              <a:tr h="3527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4°3°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7078241"/>
                  </a:ext>
                </a:extLst>
              </a:tr>
              <a:tr h="3729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4°Avep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9836424"/>
                  </a:ext>
                </a:extLst>
              </a:tr>
              <a:tr h="3527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5°1°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309131"/>
                  </a:ext>
                </a:extLst>
              </a:tr>
              <a:tr h="3729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5°2°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1042452"/>
                  </a:ext>
                </a:extLst>
              </a:tr>
              <a:tr h="3527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5°3°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3639650"/>
                  </a:ext>
                </a:extLst>
              </a:tr>
              <a:tr h="3729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5°Avep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5477121"/>
                  </a:ext>
                </a:extLst>
              </a:tr>
              <a:tr h="3729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189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6693815"/>
                  </a:ext>
                </a:extLst>
              </a:tr>
              <a:tr h="3527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60%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5966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6520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0192DF4C-8CCE-493D-A25E-42EEEEE2F2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3958186"/>
              </p:ext>
            </p:extLst>
          </p:nvPr>
        </p:nvGraphicFramePr>
        <p:xfrm>
          <a:off x="2129246" y="731520"/>
          <a:ext cx="8869679" cy="5577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808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05D00066-DF92-41A7-B1E2-01CD56B134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3512935"/>
              </p:ext>
            </p:extLst>
          </p:nvPr>
        </p:nvGraphicFramePr>
        <p:xfrm>
          <a:off x="1933303" y="849086"/>
          <a:ext cx="9392194" cy="5394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712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12636063-7164-43E7-9C49-18F230D149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9386958"/>
              </p:ext>
            </p:extLst>
          </p:nvPr>
        </p:nvGraphicFramePr>
        <p:xfrm>
          <a:off x="1554480" y="640080"/>
          <a:ext cx="9640389" cy="5878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124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B0BFA361-1295-4F59-98A5-4FA07319A3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5293055"/>
              </p:ext>
            </p:extLst>
          </p:nvPr>
        </p:nvGraphicFramePr>
        <p:xfrm>
          <a:off x="1711234" y="431074"/>
          <a:ext cx="9692640" cy="5943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2907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487</TotalTime>
  <Words>750</Words>
  <Application>Microsoft Office PowerPoint</Application>
  <PresentationFormat>Panorámica</PresentationFormat>
  <Paragraphs>434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</vt:lpstr>
      <vt:lpstr>Wingdings 3</vt:lpstr>
      <vt:lpstr>Espiral</vt:lpstr>
      <vt:lpstr>   ESCUELA N° 4-173 “PROF. AMANDA FERNANDEZ DE PALERMO” </vt:lpstr>
      <vt:lpstr>   JORNADAS INSTITUCIONALES DICIEMBRE 2024 </vt:lpstr>
      <vt:lpstr>RADIOGRAFÍA ESCOLAR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JORNADAS INSTITUCIONALES DICIEMBRE 2024</dc:title>
  <dc:creator>Alumno</dc:creator>
  <cp:lastModifiedBy>Alumno</cp:lastModifiedBy>
  <cp:revision>13</cp:revision>
  <dcterms:created xsi:type="dcterms:W3CDTF">2024-12-13T14:16:46Z</dcterms:created>
  <dcterms:modified xsi:type="dcterms:W3CDTF">2024-12-16T17:54:25Z</dcterms:modified>
</cp:coreProperties>
</file>